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handoutMasterIdLst>
    <p:handoutMasterId r:id="rId24"/>
  </p:handoutMasterIdLst>
  <p:sldIdLst>
    <p:sldId id="257" r:id="rId2"/>
    <p:sldId id="311" r:id="rId3"/>
    <p:sldId id="405" r:id="rId4"/>
    <p:sldId id="358" r:id="rId5"/>
    <p:sldId id="410" r:id="rId6"/>
    <p:sldId id="407" r:id="rId7"/>
    <p:sldId id="409" r:id="rId8"/>
    <p:sldId id="411" r:id="rId9"/>
    <p:sldId id="412" r:id="rId10"/>
    <p:sldId id="415" r:id="rId11"/>
    <p:sldId id="419" r:id="rId12"/>
    <p:sldId id="420" r:id="rId13"/>
    <p:sldId id="413" r:id="rId14"/>
    <p:sldId id="421" r:id="rId15"/>
    <p:sldId id="418" r:id="rId16"/>
    <p:sldId id="417" r:id="rId17"/>
    <p:sldId id="414" r:id="rId18"/>
    <p:sldId id="416" r:id="rId19"/>
    <p:sldId id="422" r:id="rId20"/>
    <p:sldId id="423" r:id="rId21"/>
    <p:sldId id="424" r:id="rId22"/>
  </p:sldIdLst>
  <p:sldSz cx="9144000" cy="6858000" type="screen4x3"/>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62" autoAdjust="0"/>
    <p:restoredTop sz="93977" autoAdjust="0"/>
  </p:normalViewPr>
  <p:slideViewPr>
    <p:cSldViewPr>
      <p:cViewPr varScale="1">
        <p:scale>
          <a:sx n="77" d="100"/>
          <a:sy n="77" d="100"/>
        </p:scale>
        <p:origin x="1483" y="67"/>
      </p:cViewPr>
      <p:guideLst>
        <p:guide orient="horz" pos="2160"/>
        <p:guide pos="2880"/>
      </p:guideLst>
    </p:cSldViewPr>
  </p:slideViewPr>
  <p:outlineViewPr>
    <p:cViewPr>
      <p:scale>
        <a:sx n="33" d="100"/>
        <a:sy n="33" d="100"/>
      </p:scale>
      <p:origin x="0" y="1258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022725" y="0"/>
            <a:ext cx="3078163" cy="469900"/>
          </a:xfrm>
          <a:prstGeom prst="rect">
            <a:avLst/>
          </a:prstGeom>
        </p:spPr>
        <p:txBody>
          <a:bodyPr vert="horz" lIns="91440" tIns="45720" rIns="91440" bIns="45720" rtlCol="0"/>
          <a:lstStyle>
            <a:lvl1pPr algn="r">
              <a:defRPr sz="1200"/>
            </a:lvl1pPr>
          </a:lstStyle>
          <a:p>
            <a:fld id="{2550945E-C647-4462-8CDA-4F1FD5DE0274}" type="datetimeFigureOut">
              <a:rPr lang="en-US" smtClean="0"/>
              <a:t>9/27/2021</a:t>
            </a:fld>
            <a:endParaRPr lang="en-US"/>
          </a:p>
        </p:txBody>
      </p:sp>
      <p:sp>
        <p:nvSpPr>
          <p:cNvPr id="4" name="Footer Placeholder 3"/>
          <p:cNvSpPr>
            <a:spLocks noGrp="1"/>
          </p:cNvSpPr>
          <p:nvPr>
            <p:ph type="ftr" sz="quarter" idx="2"/>
          </p:nvPr>
        </p:nvSpPr>
        <p:spPr>
          <a:xfrm>
            <a:off x="0" y="8916988"/>
            <a:ext cx="3078163" cy="469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022725" y="8916988"/>
            <a:ext cx="3078163" cy="469900"/>
          </a:xfrm>
          <a:prstGeom prst="rect">
            <a:avLst/>
          </a:prstGeom>
        </p:spPr>
        <p:txBody>
          <a:bodyPr vert="horz" lIns="91440" tIns="45720" rIns="91440" bIns="45720" rtlCol="0" anchor="b"/>
          <a:lstStyle>
            <a:lvl1pPr algn="r">
              <a:defRPr sz="1200"/>
            </a:lvl1pPr>
          </a:lstStyle>
          <a:p>
            <a:fld id="{B905595C-5DBE-452F-A98D-014AB27D1058}" type="slidenum">
              <a:rPr lang="en-US" smtClean="0"/>
              <a:t>‹#›</a:t>
            </a:fld>
            <a:endParaRPr lang="en-US"/>
          </a:p>
        </p:txBody>
      </p:sp>
    </p:spTree>
    <p:extLst>
      <p:ext uri="{BB962C8B-B14F-4D97-AF65-F5344CB8AC3E}">
        <p14:creationId xmlns:p14="http://schemas.microsoft.com/office/powerpoint/2010/main" val="2817012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2725" y="0"/>
            <a:ext cx="3078163" cy="469900"/>
          </a:xfrm>
          <a:prstGeom prst="rect">
            <a:avLst/>
          </a:prstGeom>
        </p:spPr>
        <p:txBody>
          <a:bodyPr vert="horz" lIns="91440" tIns="45720" rIns="91440" bIns="45720" rtlCol="0"/>
          <a:lstStyle>
            <a:lvl1pPr algn="r">
              <a:defRPr sz="1200"/>
            </a:lvl1pPr>
          </a:lstStyle>
          <a:p>
            <a:fld id="{F3B505FB-067A-4091-B288-17BAF72DCEC7}" type="datetimeFigureOut">
              <a:rPr lang="en-US" smtClean="0"/>
              <a:t>9/27/2021</a:t>
            </a:fld>
            <a:endParaRPr lang="en-US"/>
          </a:p>
        </p:txBody>
      </p:sp>
      <p:sp>
        <p:nvSpPr>
          <p:cNvPr id="4" name="Slide Image Placeholder 3"/>
          <p:cNvSpPr>
            <a:spLocks noGrp="1" noRot="1" noChangeAspect="1"/>
          </p:cNvSpPr>
          <p:nvPr>
            <p:ph type="sldImg" idx="2"/>
          </p:nvPr>
        </p:nvSpPr>
        <p:spPr>
          <a:xfrm>
            <a:off x="1204913" y="704850"/>
            <a:ext cx="4692650" cy="351948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613" y="4459288"/>
            <a:ext cx="5683250" cy="4224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6988"/>
            <a:ext cx="3078163"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2725" y="8916988"/>
            <a:ext cx="3078163" cy="469900"/>
          </a:xfrm>
          <a:prstGeom prst="rect">
            <a:avLst/>
          </a:prstGeom>
        </p:spPr>
        <p:txBody>
          <a:bodyPr vert="horz" lIns="91440" tIns="45720" rIns="91440" bIns="45720" rtlCol="0" anchor="b"/>
          <a:lstStyle>
            <a:lvl1pPr algn="r">
              <a:defRPr sz="1200"/>
            </a:lvl1pPr>
          </a:lstStyle>
          <a:p>
            <a:fld id="{17AA5192-7281-412A-ACE4-DD5F55C91DED}" type="slidenum">
              <a:rPr lang="en-US" smtClean="0"/>
              <a:t>‹#›</a:t>
            </a:fld>
            <a:endParaRPr lang="en-US"/>
          </a:p>
        </p:txBody>
      </p:sp>
    </p:spTree>
    <p:extLst>
      <p:ext uri="{BB962C8B-B14F-4D97-AF65-F5344CB8AC3E}">
        <p14:creationId xmlns:p14="http://schemas.microsoft.com/office/powerpoint/2010/main" val="16002596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dirty="0"/>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1E383B4A-0451-4E31-9912-00CDB485DD74}" type="datetime1">
              <a:rPr lang="en-US" smtClean="0"/>
              <a:t>9/27/2021</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A31BB14E-029A-41E5-9D7B-66569472C9C7}"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6FE1E51-F8B4-445F-B075-59DE258B441E}" type="datetime1">
              <a:rPr lang="en-US" smtClean="0"/>
              <a:t>9/27/2021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1BB14E-029A-41E5-9D7B-66569472C9C7}" type="slidenum">
              <a:rPr lang="en-US" smtClean="0"/>
              <a:t>‹#›</a:t>
            </a:fld>
            <a:endParaRPr lang="en-US" dirty="0"/>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DB9EF708-42B1-48CB-AD45-C30CA2F4A6B5}" type="datetime1">
              <a:rPr lang="en-US" smtClean="0"/>
              <a:t>9/27/2021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1BB14E-029A-41E5-9D7B-66569472C9C7}" type="slidenum">
              <a:rPr lang="en-US" smtClean="0"/>
              <a:t>‹#›</a:t>
            </a:fld>
            <a:endParaRPr lang="en-US"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EE305AC1-EA74-4A53-A23A-749F16E60476}" type="datetime1">
              <a:rPr lang="en-US" smtClean="0"/>
              <a:t>9/27/2021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31BB14E-029A-41E5-9D7B-66569472C9C7}" type="slidenum">
              <a:rPr lang="en-US" smtClean="0"/>
              <a:t>‹#›</a:t>
            </a:fld>
            <a:endParaRPr lang="en-US" dirty="0"/>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4F87D598-584F-4563-8FE6-680EA7E00C4D}" type="datetime1">
              <a:rPr lang="en-US" smtClean="0"/>
              <a:t>9/27/2021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31BB14E-029A-41E5-9D7B-66569472C9C7}"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3C7EA8CE-8F0E-4750-9499-F8B999A2F64B}" type="datetime1">
              <a:rPr lang="en-US" smtClean="0"/>
              <a:t>9/27/2021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31BB14E-029A-41E5-9D7B-66569472C9C7}" type="slidenum">
              <a:rPr lang="en-US" smtClean="0"/>
              <a:t>‹#›</a:t>
            </a:fld>
            <a:endParaRPr lang="en-US" dirty="0"/>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B25AAD-390A-4823-9FAC-C84B0F1308D9}" type="datetime1">
              <a:rPr lang="en-US" smtClean="0"/>
              <a:t>9/27/2021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31BB14E-029A-41E5-9D7B-66569472C9C7}"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91797CAA-479B-4D67-AE14-617AABE451FB}" type="datetime1">
              <a:rPr lang="en-US" smtClean="0"/>
              <a:t>9/27/2021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31BB14E-029A-41E5-9D7B-66569472C9C7}"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extLst/>
          </a:lstStyle>
          <a:p>
            <a:fld id="{A4E30A08-9FC8-4FF1-85E4-9AD2AB50D1EF}" type="datetime1">
              <a:rPr lang="en-US" smtClean="0"/>
              <a:t>9/27/2021</a:t>
            </a:fld>
            <a:endParaRPr lang="en-US" dirty="0"/>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A31BB14E-029A-41E5-9D7B-66569472C9C7}" type="slidenum">
              <a:rPr lang="en-US" smtClean="0"/>
              <a:t>‹#›</a:t>
            </a:fld>
            <a:endParaRPr lang="en-US"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dirty="0"/>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771F995-C182-40B2-84F6-5B23826684DC}" type="datetime1">
              <a:rPr lang="en-US" smtClean="0"/>
              <a:t>9/27/2021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1BB14E-029A-41E5-9D7B-66569472C9C7}"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1E234E7-7209-483B-8BDF-836E3FDD57E8}" type="datetime1">
              <a:rPr lang="en-US" smtClean="0"/>
              <a:t>9/27/2021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1BB14E-029A-41E5-9D7B-66569472C9C7}"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6CA4E51D-B904-479B-86CD-414750B110CB}" type="datetime1">
              <a:rPr lang="en-US" smtClean="0"/>
              <a:t>9/27/2021</a:t>
            </a:fld>
            <a:endParaRPr lang="en-US" dirty="0"/>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A31BB14E-029A-41E5-9D7B-66569472C9C7}"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mailto:pfmoriarty@myfairpoint.net" TargetMode="External"/><Relationship Id="rId2" Type="http://schemas.openxmlformats.org/officeDocument/2006/relationships/hyperlink" Target="mailto:president@northernnewengland.ascm.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en-US" sz="4000" dirty="0"/>
              <a:t>Procurement’s Critical Role in Supply Chain Management</a:t>
            </a:r>
          </a:p>
        </p:txBody>
      </p:sp>
      <p:sp>
        <p:nvSpPr>
          <p:cNvPr id="3" name="Subtitle 2"/>
          <p:cNvSpPr>
            <a:spLocks noGrp="1"/>
          </p:cNvSpPr>
          <p:nvPr>
            <p:ph type="subTitle" idx="1"/>
          </p:nvPr>
        </p:nvSpPr>
        <p:spPr/>
        <p:txBody>
          <a:bodyPr anchor="ctr"/>
          <a:lstStyle/>
          <a:p>
            <a:r>
              <a:rPr lang="en-US" dirty="0"/>
              <a:t>Lunch &amp; Learn 21 Sept 21</a:t>
            </a:r>
          </a:p>
        </p:txBody>
      </p:sp>
      <p:sp>
        <p:nvSpPr>
          <p:cNvPr id="4" name="Slide Number Placeholder 3">
            <a:extLst>
              <a:ext uri="{FF2B5EF4-FFF2-40B4-BE49-F238E27FC236}">
                <a16:creationId xmlns:a16="http://schemas.microsoft.com/office/drawing/2014/main" id="{F0806186-7431-4D30-B636-36F1075C62E1}"/>
              </a:ext>
            </a:extLst>
          </p:cNvPr>
          <p:cNvSpPr>
            <a:spLocks noGrp="1"/>
          </p:cNvSpPr>
          <p:nvPr>
            <p:ph type="sldNum" sz="quarter" idx="12"/>
          </p:nvPr>
        </p:nvSpPr>
        <p:spPr/>
        <p:txBody>
          <a:bodyPr/>
          <a:lstStyle/>
          <a:p>
            <a:fld id="{A31BB14E-029A-41E5-9D7B-66569472C9C7}" type="slidenum">
              <a:rPr lang="en-US" smtClean="0"/>
              <a:t>1</a:t>
            </a:fld>
            <a:endParaRPr lang="en-US" dirty="0"/>
          </a:p>
        </p:txBody>
      </p:sp>
    </p:spTree>
    <p:extLst>
      <p:ext uri="{BB962C8B-B14F-4D97-AF65-F5344CB8AC3E}">
        <p14:creationId xmlns:p14="http://schemas.microsoft.com/office/powerpoint/2010/main" val="39681936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7897FE8-5261-4315-A00D-5A654F21CD75}"/>
              </a:ext>
            </a:extLst>
          </p:cNvPr>
          <p:cNvSpPr>
            <a:spLocks noGrp="1"/>
          </p:cNvSpPr>
          <p:nvPr>
            <p:ph type="ctrTitle"/>
          </p:nvPr>
        </p:nvSpPr>
        <p:spPr/>
        <p:txBody>
          <a:bodyPr/>
          <a:lstStyle/>
          <a:p>
            <a:pPr algn="ctr"/>
            <a:r>
              <a:rPr lang="en-US" dirty="0"/>
              <a:t>Introductions</a:t>
            </a:r>
          </a:p>
        </p:txBody>
      </p:sp>
      <p:sp>
        <p:nvSpPr>
          <p:cNvPr id="6" name="Subtitle 5">
            <a:extLst>
              <a:ext uri="{FF2B5EF4-FFF2-40B4-BE49-F238E27FC236}">
                <a16:creationId xmlns:a16="http://schemas.microsoft.com/office/drawing/2014/main" id="{094F4FEA-1A47-436A-B6E1-A65DA28DED08}"/>
              </a:ext>
            </a:extLst>
          </p:cNvPr>
          <p:cNvSpPr>
            <a:spLocks noGrp="1"/>
          </p:cNvSpPr>
          <p:nvPr>
            <p:ph type="subTitle" idx="1"/>
          </p:nvPr>
        </p:nvSpPr>
        <p:spPr/>
        <p:txBody>
          <a:bodyPr/>
          <a:lstStyle/>
          <a:p>
            <a:endParaRPr lang="en-US"/>
          </a:p>
        </p:txBody>
      </p:sp>
      <p:sp>
        <p:nvSpPr>
          <p:cNvPr id="3" name="Slide Number Placeholder 2">
            <a:extLst>
              <a:ext uri="{FF2B5EF4-FFF2-40B4-BE49-F238E27FC236}">
                <a16:creationId xmlns:a16="http://schemas.microsoft.com/office/drawing/2014/main" id="{522D1616-F956-47C8-BA19-D0CF18E19289}"/>
              </a:ext>
            </a:extLst>
          </p:cNvPr>
          <p:cNvSpPr>
            <a:spLocks noGrp="1"/>
          </p:cNvSpPr>
          <p:nvPr>
            <p:ph type="sldNum" sz="quarter" idx="12"/>
          </p:nvPr>
        </p:nvSpPr>
        <p:spPr/>
        <p:txBody>
          <a:bodyPr/>
          <a:lstStyle/>
          <a:p>
            <a:fld id="{A31BB14E-029A-41E5-9D7B-66569472C9C7}" type="slidenum">
              <a:rPr lang="en-US" smtClean="0"/>
              <a:t>2</a:t>
            </a:fld>
            <a:endParaRPr lang="en-US" dirty="0"/>
          </a:p>
        </p:txBody>
      </p:sp>
    </p:spTree>
    <p:extLst>
      <p:ext uri="{BB962C8B-B14F-4D97-AF65-F5344CB8AC3E}">
        <p14:creationId xmlns:p14="http://schemas.microsoft.com/office/powerpoint/2010/main" val="143792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2C384AA-0471-4DE2-B449-CF5B932471D3}"/>
              </a:ext>
            </a:extLst>
          </p:cNvPr>
          <p:cNvSpPr>
            <a:spLocks noGrp="1"/>
          </p:cNvSpPr>
          <p:nvPr>
            <p:ph type="sldNum" sz="quarter" idx="12"/>
          </p:nvPr>
        </p:nvSpPr>
        <p:spPr/>
        <p:txBody>
          <a:bodyPr/>
          <a:lstStyle/>
          <a:p>
            <a:fld id="{A31BB14E-029A-41E5-9D7B-66569472C9C7}" type="slidenum">
              <a:rPr lang="en-US" smtClean="0"/>
              <a:t>3</a:t>
            </a:fld>
            <a:endParaRPr lang="en-US" dirty="0"/>
          </a:p>
        </p:txBody>
      </p:sp>
      <p:sp>
        <p:nvSpPr>
          <p:cNvPr id="3" name="Rectangle 2">
            <a:extLst>
              <a:ext uri="{FF2B5EF4-FFF2-40B4-BE49-F238E27FC236}">
                <a16:creationId xmlns:a16="http://schemas.microsoft.com/office/drawing/2014/main" id="{EAE1EF8F-764D-4F62-A2E4-B2F26C0085A8}"/>
              </a:ext>
            </a:extLst>
          </p:cNvPr>
          <p:cNvSpPr>
            <a:spLocks noChangeArrowheads="1"/>
          </p:cNvSpPr>
          <p:nvPr/>
        </p:nvSpPr>
        <p:spPr bwMode="auto">
          <a:xfrm>
            <a:off x="1044951" y="792639"/>
            <a:ext cx="796808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2049" name="Picture 10">
            <a:extLst>
              <a:ext uri="{FF2B5EF4-FFF2-40B4-BE49-F238E27FC236}">
                <a16:creationId xmlns:a16="http://schemas.microsoft.com/office/drawing/2014/main" id="{C48C10EC-C07B-490C-B760-E6EFF3CFEE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7590" y="961915"/>
            <a:ext cx="2643809" cy="197975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97B23963-F9CE-4DA2-9809-7AFC6F139F08}"/>
              </a:ext>
            </a:extLst>
          </p:cNvPr>
          <p:cNvSpPr>
            <a:spLocks noChangeArrowheads="1"/>
          </p:cNvSpPr>
          <p:nvPr/>
        </p:nvSpPr>
        <p:spPr bwMode="auto">
          <a:xfrm>
            <a:off x="762000" y="3449108"/>
            <a:ext cx="8127107"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Paul Moriarty possesses more than 25 years in the fields of Supply Chain Management and Operations fields. He has several nationally recognized, professional certifications: CPSM (Certified Professional in Supply Management from Institute for Supply Management), CLTD (Certified Logistics, Transportation, and Distribution from APICS), CPIM (Certified Planning and Inventory Manager from APICS), and CSCP (Certified Supply Chain Professional from APICS).   </a:t>
            </a:r>
            <a:endParaRPr kumimoji="0" lang="en-US" altLang="en-US" sz="1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Paul is a certified instructor for CLTD, CPIM, CSCP, as well as CPSM.</a:t>
            </a:r>
            <a:endParaRPr kumimoji="0" lang="en-US" altLang="en-US" sz="1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Paul developed and taught project management, operations and supply management courses for local companies and colleges.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600" dirty="0">
                <a:solidFill>
                  <a:srgbClr val="000000"/>
                </a:solidFill>
                <a:latin typeface="Arial" panose="020B0604020202020204" pitchFamily="34" charset="0"/>
                <a:cs typeface="Arial" panose="020B0604020202020204" pitchFamily="34" charset="0"/>
              </a:rPr>
              <a:t>Paul is currently the President of Northern New England chapter of ASCM</a:t>
            </a:r>
            <a:endParaRPr kumimoji="0" lang="en-US" altLang="en-US" sz="16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7515942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DF15C28-568A-4A41-B778-5F98CC0F6E27}"/>
              </a:ext>
            </a:extLst>
          </p:cNvPr>
          <p:cNvSpPr>
            <a:spLocks noGrp="1"/>
          </p:cNvSpPr>
          <p:nvPr>
            <p:ph idx="1"/>
          </p:nvPr>
        </p:nvSpPr>
        <p:spPr/>
        <p:txBody>
          <a:bodyPr anchor="t">
            <a:normAutofit/>
          </a:bodyPr>
          <a:lstStyle/>
          <a:p>
            <a:pPr>
              <a:lnSpc>
                <a:spcPct val="150000"/>
              </a:lnSpc>
            </a:pPr>
            <a:endParaRPr lang="en-US" sz="3600" dirty="0"/>
          </a:p>
          <a:p>
            <a:pPr>
              <a:lnSpc>
                <a:spcPct val="150000"/>
              </a:lnSpc>
            </a:pPr>
            <a:r>
              <a:rPr lang="en-US" sz="3600" dirty="0"/>
              <a:t>What is a procurement to you?</a:t>
            </a:r>
          </a:p>
          <a:p>
            <a:pPr>
              <a:lnSpc>
                <a:spcPct val="150000"/>
              </a:lnSpc>
            </a:pPr>
            <a:endParaRPr lang="en-US" sz="3600" dirty="0"/>
          </a:p>
          <a:p>
            <a:pPr>
              <a:lnSpc>
                <a:spcPct val="150000"/>
              </a:lnSpc>
            </a:pPr>
            <a:r>
              <a:rPr lang="en-US" sz="3600" dirty="0"/>
              <a:t>What does this mean to you?</a:t>
            </a:r>
          </a:p>
        </p:txBody>
      </p:sp>
      <p:sp>
        <p:nvSpPr>
          <p:cNvPr id="3" name="Slide Number Placeholder 2">
            <a:extLst>
              <a:ext uri="{FF2B5EF4-FFF2-40B4-BE49-F238E27FC236}">
                <a16:creationId xmlns:a16="http://schemas.microsoft.com/office/drawing/2014/main" id="{576AB065-EE4C-46B7-BF22-3A84F555811F}"/>
              </a:ext>
            </a:extLst>
          </p:cNvPr>
          <p:cNvSpPr>
            <a:spLocks noGrp="1"/>
          </p:cNvSpPr>
          <p:nvPr>
            <p:ph type="sldNum" sz="quarter" idx="12"/>
          </p:nvPr>
        </p:nvSpPr>
        <p:spPr/>
        <p:txBody>
          <a:bodyPr/>
          <a:lstStyle/>
          <a:p>
            <a:fld id="{A31BB14E-029A-41E5-9D7B-66569472C9C7}" type="slidenum">
              <a:rPr lang="en-US" smtClean="0"/>
              <a:t>4</a:t>
            </a:fld>
            <a:endParaRPr lang="en-US" dirty="0"/>
          </a:p>
        </p:txBody>
      </p:sp>
      <p:sp>
        <p:nvSpPr>
          <p:cNvPr id="4" name="Title 3">
            <a:extLst>
              <a:ext uri="{FF2B5EF4-FFF2-40B4-BE49-F238E27FC236}">
                <a16:creationId xmlns:a16="http://schemas.microsoft.com/office/drawing/2014/main" id="{F917E9B5-82C3-4125-9AE6-FAEED85E58BD}"/>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231266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59DF12C-C7B1-41CA-A562-4AC790FDAF31}"/>
              </a:ext>
            </a:extLst>
          </p:cNvPr>
          <p:cNvSpPr>
            <a:spLocks noGrp="1"/>
          </p:cNvSpPr>
          <p:nvPr>
            <p:ph idx="1"/>
          </p:nvPr>
        </p:nvSpPr>
        <p:spPr>
          <a:xfrm>
            <a:off x="457200" y="1116203"/>
            <a:ext cx="8190072" cy="4217797"/>
          </a:xfrm>
        </p:spPr>
        <p:txBody>
          <a:bodyPr>
            <a:normAutofit lnSpcReduction="10000"/>
          </a:bodyPr>
          <a:lstStyle/>
          <a:p>
            <a:pPr marL="255588" marR="0" indent="-255588">
              <a:lnSpc>
                <a:spcPct val="107000"/>
              </a:lnSpc>
              <a:spcBef>
                <a:spcPts val="0"/>
              </a:spcBef>
              <a:spcAft>
                <a:spcPts val="800"/>
              </a:spcAft>
            </a:pPr>
            <a:r>
              <a:rPr lang="en-US" sz="2800" dirty="0">
                <a:latin typeface="Calibri" panose="020F0502020204030204" pitchFamily="34" charset="0"/>
                <a:ea typeface="Calibri" panose="020F0502020204030204" pitchFamily="34" charset="0"/>
                <a:cs typeface="Times New Roman" panose="02020603050405020304" pitchFamily="18" charset="0"/>
              </a:rPr>
              <a:t>PROCUREMENT - </a:t>
            </a:r>
          </a:p>
          <a:p>
            <a:pPr marL="255588" marR="0" indent="-255588">
              <a:lnSpc>
                <a:spcPct val="107000"/>
              </a:lnSpc>
              <a:spcBef>
                <a:spcPts val="0"/>
              </a:spcBef>
              <a:spcAft>
                <a:spcPts val="800"/>
              </a:spcAft>
            </a:pPr>
            <a:r>
              <a:rPr lang="en-US" sz="1800" dirty="0">
                <a:latin typeface="Calibri" panose="020F0502020204030204" pitchFamily="34" charset="0"/>
                <a:ea typeface="Calibri" panose="020F0502020204030204" pitchFamily="34" charset="0"/>
                <a:cs typeface="Times New Roman" panose="02020603050405020304" pitchFamily="18" charset="0"/>
              </a:rPr>
              <a:t>“</a:t>
            </a:r>
            <a:r>
              <a:rPr lang="en-US" sz="2400" dirty="0">
                <a:latin typeface="Calibri" panose="020F0502020204030204" pitchFamily="34" charset="0"/>
                <a:ea typeface="Calibri" panose="020F0502020204030204" pitchFamily="34" charset="0"/>
                <a:cs typeface="Times New Roman" panose="02020603050405020304" pitchFamily="18" charset="0"/>
              </a:rPr>
              <a:t>Organizational function that includes specifications, development, value analysis, supplier market research, negotiation, buying activities, contract administration, inventory control, traffic, receiving, and stores” - ISM</a:t>
            </a:r>
          </a:p>
          <a:p>
            <a:pPr marL="255588" marR="0" indent="-255588">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55588" marR="0" indent="-255588">
              <a:lnSpc>
                <a:spcPct val="107000"/>
              </a:lnSpc>
              <a:spcBef>
                <a:spcPts val="0"/>
              </a:spcBef>
              <a:spcAft>
                <a:spcPts val="800"/>
              </a:spcAft>
            </a:pPr>
            <a:r>
              <a:rPr lang="en-US" sz="2600" dirty="0">
                <a:latin typeface="Calibri" panose="020F0502020204030204" pitchFamily="34" charset="0"/>
                <a:ea typeface="Calibri" panose="020F0502020204030204" pitchFamily="34" charset="0"/>
                <a:cs typeface="Times New Roman" panose="02020603050405020304" pitchFamily="18" charset="0"/>
              </a:rPr>
              <a:t>BUYING (AKA - Purchasing) –</a:t>
            </a:r>
          </a:p>
          <a:p>
            <a:pPr marL="255588" marR="0" indent="-255588">
              <a:lnSpc>
                <a:spcPct val="107000"/>
              </a:lnSpc>
              <a:spcBef>
                <a:spcPts val="0"/>
              </a:spcBef>
              <a:spcAft>
                <a:spcPts val="800"/>
              </a:spcAft>
            </a:pPr>
            <a:r>
              <a:rPr lang="en-US" sz="2400" dirty="0">
                <a:latin typeface="Calibri" panose="020F0502020204030204" pitchFamily="34" charset="0"/>
                <a:ea typeface="Calibri" panose="020F0502020204030204" pitchFamily="34" charset="0"/>
                <a:cs typeface="Times New Roman" panose="02020603050405020304" pitchFamily="18" charset="0"/>
              </a:rPr>
              <a:t>“ A major function of an organization that is responsible for acquisition of required materials, services, and equipment” - ISM</a:t>
            </a:r>
          </a:p>
          <a:p>
            <a:pPr marL="255588" marR="0" indent="-255588">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55588" marR="0" indent="-255588">
              <a:lnSpc>
                <a:spcPct val="107000"/>
              </a:lnSpc>
              <a:spcBef>
                <a:spcPts val="0"/>
              </a:spcBef>
              <a:spcAft>
                <a:spcPts val="800"/>
              </a:spcAft>
            </a:pP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255588" marR="0" indent="-255588">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55588" marR="0" indent="-255588">
              <a:lnSpc>
                <a:spcPct val="107000"/>
              </a:lnSpc>
              <a:spcBef>
                <a:spcPts val="0"/>
              </a:spcBef>
              <a:spcAft>
                <a:spcPts val="800"/>
              </a:spcAft>
            </a:pP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255588" marR="0" indent="-255588">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55588" marR="0" indent="-255588">
              <a:lnSpc>
                <a:spcPct val="107000"/>
              </a:lnSpc>
              <a:spcBef>
                <a:spcPts val="0"/>
              </a:spcBef>
              <a:spcAft>
                <a:spcPts val="800"/>
              </a:spcAft>
            </a:pP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255588" marR="0" indent="-255588">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55588" marR="0" indent="-255588">
              <a:lnSpc>
                <a:spcPct val="107000"/>
              </a:lnSpc>
              <a:spcBef>
                <a:spcPts val="0"/>
              </a:spcBef>
              <a:spcAft>
                <a:spcPts val="800"/>
              </a:spcAft>
            </a:pP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255588" marR="0" indent="-255588">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55588" marR="0" indent="-255588">
              <a:lnSpc>
                <a:spcPct val="107000"/>
              </a:lnSpc>
              <a:spcBef>
                <a:spcPts val="0"/>
              </a:spcBef>
              <a:spcAft>
                <a:spcPts val="800"/>
              </a:spcAft>
            </a:pP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255588" marR="0" indent="-255588">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55588" marR="0" indent="-255588">
              <a:lnSpc>
                <a:spcPct val="107000"/>
              </a:lnSpc>
              <a:spcBef>
                <a:spcPts val="0"/>
              </a:spcBef>
              <a:spcAft>
                <a:spcPts val="800"/>
              </a:spcAft>
            </a:pP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255588" marR="0" indent="-255588">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55588" marR="0" indent="-255588">
              <a:lnSpc>
                <a:spcPct val="107000"/>
              </a:lnSpc>
              <a:spcBef>
                <a:spcPts val="0"/>
              </a:spcBef>
              <a:spcAft>
                <a:spcPts val="800"/>
              </a:spcAft>
            </a:pP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255588" marR="0" indent="-255588">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55588" marR="0" indent="-255588">
              <a:lnSpc>
                <a:spcPct val="107000"/>
              </a:lnSpc>
              <a:spcBef>
                <a:spcPts val="0"/>
              </a:spcBef>
              <a:spcAft>
                <a:spcPts val="800"/>
              </a:spcAft>
            </a:pP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255588" marR="0" indent="-255588">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55588" marR="0" indent="-255588">
              <a:lnSpc>
                <a:spcPct val="107000"/>
              </a:lnSpc>
              <a:spcBef>
                <a:spcPts val="0"/>
              </a:spcBef>
              <a:spcAft>
                <a:spcPts val="800"/>
              </a:spcAft>
            </a:pP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255588" marR="0" indent="-255588">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55588" marR="0" indent="-255588">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3" name="Slide Number Placeholder 2">
            <a:extLst>
              <a:ext uri="{FF2B5EF4-FFF2-40B4-BE49-F238E27FC236}">
                <a16:creationId xmlns:a16="http://schemas.microsoft.com/office/drawing/2014/main" id="{5BE9CE55-CA34-4D09-ADF6-AD8E935FD697}"/>
              </a:ext>
            </a:extLst>
          </p:cNvPr>
          <p:cNvSpPr>
            <a:spLocks noGrp="1"/>
          </p:cNvSpPr>
          <p:nvPr>
            <p:ph type="sldNum" sz="quarter" idx="12"/>
          </p:nvPr>
        </p:nvSpPr>
        <p:spPr/>
        <p:txBody>
          <a:bodyPr/>
          <a:lstStyle/>
          <a:p>
            <a:fld id="{A31BB14E-029A-41E5-9D7B-66569472C9C7}" type="slidenum">
              <a:rPr lang="en-US" smtClean="0"/>
              <a:t>5</a:t>
            </a:fld>
            <a:endParaRPr lang="en-US" dirty="0"/>
          </a:p>
        </p:txBody>
      </p:sp>
      <p:sp>
        <p:nvSpPr>
          <p:cNvPr id="4" name="Title 3">
            <a:extLst>
              <a:ext uri="{FF2B5EF4-FFF2-40B4-BE49-F238E27FC236}">
                <a16:creationId xmlns:a16="http://schemas.microsoft.com/office/drawing/2014/main" id="{2D149EFC-6929-495D-AFF6-C84A50548ADD}"/>
              </a:ext>
            </a:extLst>
          </p:cNvPr>
          <p:cNvSpPr>
            <a:spLocks noGrp="1"/>
          </p:cNvSpPr>
          <p:nvPr>
            <p:ph type="title"/>
          </p:nvPr>
        </p:nvSpPr>
        <p:spPr>
          <a:xfrm>
            <a:off x="457200" y="274638"/>
            <a:ext cx="8229600" cy="868362"/>
          </a:xfrm>
        </p:spPr>
        <p:txBody>
          <a:bodyPr/>
          <a:lstStyle/>
          <a:p>
            <a:r>
              <a:rPr lang="en-US" dirty="0"/>
              <a:t>Definitions</a:t>
            </a:r>
          </a:p>
        </p:txBody>
      </p:sp>
    </p:spTree>
    <p:extLst>
      <p:ext uri="{BB962C8B-B14F-4D97-AF65-F5344CB8AC3E}">
        <p14:creationId xmlns:p14="http://schemas.microsoft.com/office/powerpoint/2010/main" val="30129453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9084667-D6C8-4928-BAE1-E0A81A576C91}"/>
              </a:ext>
            </a:extLst>
          </p:cNvPr>
          <p:cNvSpPr>
            <a:spLocks noGrp="1"/>
          </p:cNvSpPr>
          <p:nvPr>
            <p:ph idx="1"/>
          </p:nvPr>
        </p:nvSpPr>
        <p:spPr/>
        <p:txBody>
          <a:bodyPr/>
          <a:lstStyle/>
          <a:p>
            <a:endParaRPr lang="en-US" dirty="0"/>
          </a:p>
        </p:txBody>
      </p:sp>
      <p:sp>
        <p:nvSpPr>
          <p:cNvPr id="3" name="Slide Number Placeholder 2">
            <a:extLst>
              <a:ext uri="{FF2B5EF4-FFF2-40B4-BE49-F238E27FC236}">
                <a16:creationId xmlns:a16="http://schemas.microsoft.com/office/drawing/2014/main" id="{DEB2891E-6B7E-4C08-AFE0-D92540949373}"/>
              </a:ext>
            </a:extLst>
          </p:cNvPr>
          <p:cNvSpPr>
            <a:spLocks noGrp="1"/>
          </p:cNvSpPr>
          <p:nvPr>
            <p:ph type="sldNum" sz="quarter" idx="12"/>
          </p:nvPr>
        </p:nvSpPr>
        <p:spPr/>
        <p:txBody>
          <a:bodyPr/>
          <a:lstStyle/>
          <a:p>
            <a:fld id="{A31BB14E-029A-41E5-9D7B-66569472C9C7}" type="slidenum">
              <a:rPr lang="en-US" smtClean="0"/>
              <a:t>6</a:t>
            </a:fld>
            <a:endParaRPr lang="en-US" dirty="0"/>
          </a:p>
        </p:txBody>
      </p:sp>
      <p:sp>
        <p:nvSpPr>
          <p:cNvPr id="4" name="Title 3">
            <a:extLst>
              <a:ext uri="{FF2B5EF4-FFF2-40B4-BE49-F238E27FC236}">
                <a16:creationId xmlns:a16="http://schemas.microsoft.com/office/drawing/2014/main" id="{04AC5C71-EFE5-4180-B5D8-13BBBECE24CC}"/>
              </a:ext>
            </a:extLst>
          </p:cNvPr>
          <p:cNvSpPr>
            <a:spLocks noGrp="1"/>
          </p:cNvSpPr>
          <p:nvPr>
            <p:ph type="title"/>
          </p:nvPr>
        </p:nvSpPr>
        <p:spPr/>
        <p:txBody>
          <a:bodyPr/>
          <a:lstStyle/>
          <a:p>
            <a:endParaRPr lang="en-US"/>
          </a:p>
        </p:txBody>
      </p:sp>
      <p:pic>
        <p:nvPicPr>
          <p:cNvPr id="6" name="Picture 5">
            <a:extLst>
              <a:ext uri="{FF2B5EF4-FFF2-40B4-BE49-F238E27FC236}">
                <a16:creationId xmlns:a16="http://schemas.microsoft.com/office/drawing/2014/main" id="{C1F5277D-F7E6-40E9-803C-495F23F78DD8}"/>
              </a:ext>
            </a:extLst>
          </p:cNvPr>
          <p:cNvPicPr>
            <a:picLocks noChangeAspect="1"/>
          </p:cNvPicPr>
          <p:nvPr/>
        </p:nvPicPr>
        <p:blipFill>
          <a:blip r:embed="rId2"/>
          <a:stretch>
            <a:fillRect/>
          </a:stretch>
        </p:blipFill>
        <p:spPr>
          <a:xfrm>
            <a:off x="529239" y="1916299"/>
            <a:ext cx="8085521" cy="3025402"/>
          </a:xfrm>
          <a:prstGeom prst="rect">
            <a:avLst/>
          </a:prstGeom>
        </p:spPr>
      </p:pic>
    </p:spTree>
    <p:extLst>
      <p:ext uri="{BB962C8B-B14F-4D97-AF65-F5344CB8AC3E}">
        <p14:creationId xmlns:p14="http://schemas.microsoft.com/office/powerpoint/2010/main" val="15888167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450FD9C-CBB5-451E-B522-8C948C085C9D}"/>
              </a:ext>
            </a:extLst>
          </p:cNvPr>
          <p:cNvPicPr>
            <a:picLocks noChangeAspect="1"/>
          </p:cNvPicPr>
          <p:nvPr/>
        </p:nvPicPr>
        <p:blipFill>
          <a:blip r:embed="rId2"/>
          <a:stretch>
            <a:fillRect/>
          </a:stretch>
        </p:blipFill>
        <p:spPr>
          <a:xfrm>
            <a:off x="2209800" y="2493140"/>
            <a:ext cx="6324600" cy="2366509"/>
          </a:xfrm>
          <a:prstGeom prst="rect">
            <a:avLst/>
          </a:prstGeom>
        </p:spPr>
      </p:pic>
      <p:sp>
        <p:nvSpPr>
          <p:cNvPr id="3" name="Slide Number Placeholder 2">
            <a:extLst>
              <a:ext uri="{FF2B5EF4-FFF2-40B4-BE49-F238E27FC236}">
                <a16:creationId xmlns:a16="http://schemas.microsoft.com/office/drawing/2014/main" id="{4865ADAF-8E75-47DF-97C0-328C9C3C8824}"/>
              </a:ext>
            </a:extLst>
          </p:cNvPr>
          <p:cNvSpPr>
            <a:spLocks noGrp="1"/>
          </p:cNvSpPr>
          <p:nvPr>
            <p:ph type="sldNum" sz="quarter" idx="12"/>
          </p:nvPr>
        </p:nvSpPr>
        <p:spPr/>
        <p:txBody>
          <a:bodyPr/>
          <a:lstStyle/>
          <a:p>
            <a:fld id="{A31BB14E-029A-41E5-9D7B-66569472C9C7}" type="slidenum">
              <a:rPr lang="en-US" smtClean="0"/>
              <a:t>7</a:t>
            </a:fld>
            <a:endParaRPr lang="en-US" dirty="0"/>
          </a:p>
        </p:txBody>
      </p:sp>
      <p:pic>
        <p:nvPicPr>
          <p:cNvPr id="11" name="Content Placeholder 10">
            <a:extLst>
              <a:ext uri="{FF2B5EF4-FFF2-40B4-BE49-F238E27FC236}">
                <a16:creationId xmlns:a16="http://schemas.microsoft.com/office/drawing/2014/main" id="{6F0B0EF2-D4F0-406F-8C97-930638F8D174}"/>
              </a:ext>
            </a:extLst>
          </p:cNvPr>
          <p:cNvPicPr>
            <a:picLocks noGrp="1" noChangeAspect="1"/>
          </p:cNvPicPr>
          <p:nvPr>
            <p:ph idx="1"/>
          </p:nvPr>
        </p:nvPicPr>
        <p:blipFill>
          <a:blip r:embed="rId3"/>
          <a:stretch>
            <a:fillRect/>
          </a:stretch>
        </p:blipFill>
        <p:spPr>
          <a:xfrm rot="955222">
            <a:off x="953887" y="256802"/>
            <a:ext cx="3589254" cy="2480099"/>
          </a:xfrm>
          <a:prstGeom prst="rect">
            <a:avLst/>
          </a:prstGeom>
        </p:spPr>
      </p:pic>
    </p:spTree>
    <p:extLst>
      <p:ext uri="{BB962C8B-B14F-4D97-AF65-F5344CB8AC3E}">
        <p14:creationId xmlns:p14="http://schemas.microsoft.com/office/powerpoint/2010/main" val="4247740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6B3772A-7E00-4C1B-A9D4-7A6272D79820}"/>
              </a:ext>
            </a:extLst>
          </p:cNvPr>
          <p:cNvSpPr>
            <a:spLocks noGrp="1"/>
          </p:cNvSpPr>
          <p:nvPr>
            <p:ph idx="1"/>
          </p:nvPr>
        </p:nvSpPr>
        <p:spPr>
          <a:xfrm>
            <a:off x="457200" y="1448780"/>
            <a:ext cx="8229600" cy="4418619"/>
          </a:xfrm>
        </p:spPr>
        <p:txBody>
          <a:bodyPr>
            <a:normAutofit lnSpcReduction="10000"/>
          </a:bodyPr>
          <a:lstStyle/>
          <a:p>
            <a:r>
              <a:rPr lang="en-US" dirty="0"/>
              <a:t>Procurement is, typically, divided into two areas:</a:t>
            </a:r>
          </a:p>
          <a:p>
            <a:pPr lvl="1"/>
            <a:endParaRPr lang="en-US" dirty="0"/>
          </a:p>
          <a:p>
            <a:pPr lvl="1"/>
            <a:r>
              <a:rPr lang="en-US" dirty="0"/>
              <a:t>Strategic –</a:t>
            </a:r>
          </a:p>
          <a:p>
            <a:pPr lvl="2">
              <a:spcBef>
                <a:spcPts val="600"/>
              </a:spcBef>
              <a:spcAft>
                <a:spcPts val="600"/>
              </a:spcAft>
            </a:pPr>
            <a:r>
              <a:rPr lang="en-US" dirty="0"/>
              <a:t>Establish supply management strategy</a:t>
            </a:r>
          </a:p>
          <a:p>
            <a:pPr lvl="2">
              <a:spcBef>
                <a:spcPts val="600"/>
              </a:spcBef>
              <a:spcAft>
                <a:spcPts val="600"/>
              </a:spcAft>
            </a:pPr>
            <a:r>
              <a:rPr lang="en-US" dirty="0"/>
              <a:t>Preform market research</a:t>
            </a:r>
          </a:p>
          <a:p>
            <a:pPr lvl="2">
              <a:spcBef>
                <a:spcPts val="600"/>
              </a:spcBef>
              <a:spcAft>
                <a:spcPts val="600"/>
              </a:spcAft>
            </a:pPr>
            <a:r>
              <a:rPr lang="en-US" dirty="0"/>
              <a:t>Negotiate/finalize contracts </a:t>
            </a:r>
          </a:p>
          <a:p>
            <a:pPr lvl="3">
              <a:spcBef>
                <a:spcPts val="600"/>
              </a:spcBef>
              <a:spcAft>
                <a:spcPts val="600"/>
              </a:spcAft>
            </a:pPr>
            <a:r>
              <a:rPr lang="en-US" dirty="0"/>
              <a:t>Manage contracts</a:t>
            </a:r>
          </a:p>
          <a:p>
            <a:pPr lvl="2">
              <a:spcBef>
                <a:spcPts val="600"/>
              </a:spcBef>
              <a:spcAft>
                <a:spcPts val="600"/>
              </a:spcAft>
            </a:pPr>
            <a:r>
              <a:rPr lang="en-US" dirty="0"/>
              <a:t>Supplier performance and relations</a:t>
            </a:r>
          </a:p>
          <a:p>
            <a:pPr lvl="2">
              <a:spcBef>
                <a:spcPts val="600"/>
              </a:spcBef>
              <a:spcAft>
                <a:spcPts val="600"/>
              </a:spcAft>
            </a:pPr>
            <a:r>
              <a:rPr lang="en-US" dirty="0"/>
              <a:t>Spend analysis </a:t>
            </a:r>
          </a:p>
        </p:txBody>
      </p:sp>
      <p:sp>
        <p:nvSpPr>
          <p:cNvPr id="3" name="Slide Number Placeholder 2">
            <a:extLst>
              <a:ext uri="{FF2B5EF4-FFF2-40B4-BE49-F238E27FC236}">
                <a16:creationId xmlns:a16="http://schemas.microsoft.com/office/drawing/2014/main" id="{6D613BC6-8424-4DD4-B4CB-05DCFC9FC816}"/>
              </a:ext>
            </a:extLst>
          </p:cNvPr>
          <p:cNvSpPr>
            <a:spLocks noGrp="1"/>
          </p:cNvSpPr>
          <p:nvPr>
            <p:ph type="sldNum" sz="quarter" idx="12"/>
          </p:nvPr>
        </p:nvSpPr>
        <p:spPr/>
        <p:txBody>
          <a:bodyPr/>
          <a:lstStyle/>
          <a:p>
            <a:fld id="{A31BB14E-029A-41E5-9D7B-66569472C9C7}" type="slidenum">
              <a:rPr lang="en-US" smtClean="0"/>
              <a:t>8</a:t>
            </a:fld>
            <a:endParaRPr lang="en-US" dirty="0"/>
          </a:p>
        </p:txBody>
      </p:sp>
      <p:sp>
        <p:nvSpPr>
          <p:cNvPr id="4" name="Title 3">
            <a:extLst>
              <a:ext uri="{FF2B5EF4-FFF2-40B4-BE49-F238E27FC236}">
                <a16:creationId xmlns:a16="http://schemas.microsoft.com/office/drawing/2014/main" id="{7BE789D2-6536-49D5-ADF3-E88587002C59}"/>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12989551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6B3772A-7E00-4C1B-A9D4-7A6272D79820}"/>
              </a:ext>
            </a:extLst>
          </p:cNvPr>
          <p:cNvSpPr>
            <a:spLocks noGrp="1"/>
          </p:cNvSpPr>
          <p:nvPr>
            <p:ph idx="1"/>
          </p:nvPr>
        </p:nvSpPr>
        <p:spPr>
          <a:xfrm>
            <a:off x="417672" y="1143000"/>
            <a:ext cx="8345328" cy="4495800"/>
          </a:xfrm>
        </p:spPr>
        <p:txBody>
          <a:bodyPr>
            <a:normAutofit lnSpcReduction="10000"/>
          </a:bodyPr>
          <a:lstStyle/>
          <a:p>
            <a:r>
              <a:rPr lang="en-US" dirty="0"/>
              <a:t>Procurement is, typically, divided into two areas:     </a:t>
            </a:r>
            <a:r>
              <a:rPr lang="en-US" sz="1400" dirty="0"/>
              <a:t>(continued)</a:t>
            </a:r>
          </a:p>
          <a:p>
            <a:pPr lvl="1"/>
            <a:endParaRPr lang="en-US" dirty="0"/>
          </a:p>
          <a:p>
            <a:pPr lvl="1"/>
            <a:r>
              <a:rPr lang="en-US" dirty="0"/>
              <a:t>Tactical –</a:t>
            </a:r>
          </a:p>
          <a:p>
            <a:pPr lvl="2">
              <a:spcBef>
                <a:spcPts val="600"/>
              </a:spcBef>
              <a:spcAft>
                <a:spcPts val="600"/>
              </a:spcAft>
            </a:pPr>
            <a:r>
              <a:rPr lang="en-US" dirty="0"/>
              <a:t>Forecasting </a:t>
            </a:r>
          </a:p>
          <a:p>
            <a:pPr lvl="2">
              <a:spcBef>
                <a:spcPts val="600"/>
              </a:spcBef>
              <a:spcAft>
                <a:spcPts val="600"/>
              </a:spcAft>
            </a:pPr>
            <a:r>
              <a:rPr lang="en-US" dirty="0"/>
              <a:t>Planning for internal customer needs</a:t>
            </a:r>
          </a:p>
          <a:p>
            <a:pPr lvl="2">
              <a:spcBef>
                <a:spcPts val="600"/>
              </a:spcBef>
              <a:spcAft>
                <a:spcPts val="600"/>
              </a:spcAft>
            </a:pPr>
            <a:r>
              <a:rPr lang="en-US" dirty="0"/>
              <a:t>Preparing purchasing requisitions and statements of work </a:t>
            </a:r>
          </a:p>
          <a:p>
            <a:pPr lvl="2">
              <a:spcBef>
                <a:spcPts val="600"/>
              </a:spcBef>
              <a:spcAft>
                <a:spcPts val="600"/>
              </a:spcAft>
            </a:pPr>
            <a:r>
              <a:rPr lang="en-US" dirty="0"/>
              <a:t>Supplier selection</a:t>
            </a:r>
          </a:p>
          <a:p>
            <a:pPr lvl="2">
              <a:spcBef>
                <a:spcPts val="600"/>
              </a:spcBef>
              <a:spcAft>
                <a:spcPts val="600"/>
              </a:spcAft>
            </a:pPr>
            <a:r>
              <a:rPr lang="en-US" dirty="0"/>
              <a:t>Aligning customer orders with supplier forecasts</a:t>
            </a:r>
          </a:p>
          <a:p>
            <a:pPr lvl="2">
              <a:spcBef>
                <a:spcPts val="600"/>
              </a:spcBef>
              <a:spcAft>
                <a:spcPts val="600"/>
              </a:spcAft>
            </a:pPr>
            <a:r>
              <a:rPr lang="en-US" dirty="0"/>
              <a:t>Establishing ROPs for inventory </a:t>
            </a:r>
          </a:p>
        </p:txBody>
      </p:sp>
      <p:sp>
        <p:nvSpPr>
          <p:cNvPr id="3" name="Slide Number Placeholder 2">
            <a:extLst>
              <a:ext uri="{FF2B5EF4-FFF2-40B4-BE49-F238E27FC236}">
                <a16:creationId xmlns:a16="http://schemas.microsoft.com/office/drawing/2014/main" id="{6D613BC6-8424-4DD4-B4CB-05DCFC9FC816}"/>
              </a:ext>
            </a:extLst>
          </p:cNvPr>
          <p:cNvSpPr>
            <a:spLocks noGrp="1"/>
          </p:cNvSpPr>
          <p:nvPr>
            <p:ph type="sldNum" sz="quarter" idx="12"/>
          </p:nvPr>
        </p:nvSpPr>
        <p:spPr/>
        <p:txBody>
          <a:bodyPr/>
          <a:lstStyle/>
          <a:p>
            <a:fld id="{A31BB14E-029A-41E5-9D7B-66569472C9C7}" type="slidenum">
              <a:rPr lang="en-US" smtClean="0"/>
              <a:t>9</a:t>
            </a:fld>
            <a:endParaRPr lang="en-US" dirty="0"/>
          </a:p>
        </p:txBody>
      </p:sp>
    </p:spTree>
    <p:extLst>
      <p:ext uri="{BB962C8B-B14F-4D97-AF65-F5344CB8AC3E}">
        <p14:creationId xmlns:p14="http://schemas.microsoft.com/office/powerpoint/2010/main" val="36968563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CAD492C-B72B-4D33-A896-B8052316A1CF}"/>
              </a:ext>
            </a:extLst>
          </p:cNvPr>
          <p:cNvSpPr>
            <a:spLocks noGrp="1"/>
          </p:cNvSpPr>
          <p:nvPr>
            <p:ph idx="1"/>
          </p:nvPr>
        </p:nvSpPr>
        <p:spPr>
          <a:xfrm>
            <a:off x="533400" y="228600"/>
            <a:ext cx="8113872" cy="5791200"/>
          </a:xfrm>
        </p:spPr>
        <p:txBody>
          <a:bodyPr anchor="ctr">
            <a:normAutofit/>
          </a:bodyPr>
          <a:lstStyle/>
          <a:p>
            <a:pPr marL="0" marR="0">
              <a:lnSpc>
                <a:spcPct val="107000"/>
              </a:lnSpc>
              <a:spcBef>
                <a:spcPts val="0"/>
              </a:spcBef>
              <a:spcAft>
                <a:spcPts val="800"/>
              </a:spcAft>
            </a:pPr>
            <a:r>
              <a:rPr lang="en-US" sz="4000" dirty="0">
                <a:effectLst/>
                <a:latin typeface="+mj-lt"/>
                <a:ea typeface="Times New Roman" panose="02020603050405020304" pitchFamily="18" charset="0"/>
                <a:cs typeface="Times New Roman" panose="02020603050405020304" pitchFamily="18" charset="0"/>
              </a:rPr>
              <a:t>Efficient procurement seeks</a:t>
            </a:r>
          </a:p>
          <a:p>
            <a:pPr marL="769937" marR="0" indent="-285750">
              <a:lnSpc>
                <a:spcPct val="107000"/>
              </a:lnSpc>
              <a:spcBef>
                <a:spcPts val="0"/>
              </a:spcBef>
              <a:spcAft>
                <a:spcPts val="800"/>
              </a:spcAft>
              <a:buFont typeface="Courier New" panose="02070309020205020404" pitchFamily="49" charset="0"/>
              <a:buChar char="o"/>
            </a:pPr>
            <a:endParaRPr lang="en-US" sz="1800" dirty="0">
              <a:effectLst/>
              <a:ea typeface="Times New Roman" panose="02020603050405020304" pitchFamily="18" charset="0"/>
              <a:cs typeface="Times New Roman" panose="02020603050405020304" pitchFamily="18" charset="0"/>
            </a:endParaRPr>
          </a:p>
          <a:p>
            <a:pPr marL="769937" marR="0" indent="-285750">
              <a:lnSpc>
                <a:spcPct val="107000"/>
              </a:lnSpc>
              <a:spcBef>
                <a:spcPts val="1200"/>
              </a:spcBef>
              <a:spcAft>
                <a:spcPts val="800"/>
              </a:spcAft>
              <a:buFont typeface="Courier New" panose="02070309020205020404" pitchFamily="49" charset="0"/>
              <a:buChar char="o"/>
            </a:pPr>
            <a:r>
              <a:rPr lang="en-US" sz="1800" dirty="0">
                <a:effectLst/>
                <a:ea typeface="Times New Roman" panose="02020603050405020304" pitchFamily="18" charset="0"/>
                <a:cs typeface="Times New Roman" panose="02020603050405020304" pitchFamily="18" charset="0"/>
              </a:rPr>
              <a:t>Provides the following benefits:</a:t>
            </a:r>
            <a:endParaRPr lang="en-US" sz="1800" dirty="0">
              <a:effectLst/>
              <a:ea typeface="Calibri" panose="020F0502020204030204" pitchFamily="34" charset="0"/>
              <a:cs typeface="Times New Roman" panose="02020603050405020304" pitchFamily="18" charset="0"/>
            </a:endParaRPr>
          </a:p>
          <a:p>
            <a:pPr marL="769937" marR="0" indent="-285750">
              <a:lnSpc>
                <a:spcPct val="107000"/>
              </a:lnSpc>
              <a:spcBef>
                <a:spcPts val="1200"/>
              </a:spcBef>
              <a:spcAft>
                <a:spcPts val="800"/>
              </a:spcAft>
              <a:buFont typeface="Courier New" panose="02070309020205020404" pitchFamily="49" charset="0"/>
              <a:buChar char="o"/>
            </a:pPr>
            <a:r>
              <a:rPr lang="en-US" sz="1800" dirty="0">
                <a:effectLst/>
                <a:ea typeface="Times New Roman" panose="02020603050405020304" pitchFamily="18" charset="0"/>
                <a:cs typeface="Times New Roman" panose="02020603050405020304" pitchFamily="18" charset="0"/>
              </a:rPr>
              <a:t>Lowers overall costs</a:t>
            </a:r>
            <a:endParaRPr lang="en-US" sz="1800" dirty="0">
              <a:effectLst/>
              <a:ea typeface="Calibri" panose="020F0502020204030204" pitchFamily="34" charset="0"/>
              <a:cs typeface="Times New Roman" panose="02020603050405020304" pitchFamily="18" charset="0"/>
            </a:endParaRPr>
          </a:p>
          <a:p>
            <a:pPr marL="769937" marR="0" indent="-285750">
              <a:lnSpc>
                <a:spcPct val="107000"/>
              </a:lnSpc>
              <a:spcBef>
                <a:spcPts val="1200"/>
              </a:spcBef>
              <a:spcAft>
                <a:spcPts val="800"/>
              </a:spcAft>
              <a:buFont typeface="Courier New" panose="02070309020205020404" pitchFamily="49" charset="0"/>
              <a:buChar char="o"/>
            </a:pPr>
            <a:r>
              <a:rPr lang="en-US" sz="1800" dirty="0">
                <a:effectLst/>
                <a:ea typeface="Times New Roman" panose="02020603050405020304" pitchFamily="18" charset="0"/>
                <a:cs typeface="Times New Roman" panose="02020603050405020304" pitchFamily="18" charset="0"/>
              </a:rPr>
              <a:t>Reduces associated</a:t>
            </a:r>
            <a:r>
              <a:rPr lang="en-US" sz="1800" u="sng" dirty="0">
                <a:solidFill>
                  <a:srgbClr val="0000FF"/>
                </a:solidFill>
                <a:effectLst/>
                <a:ea typeface="Times New Roman" panose="02020603050405020304" pitchFamily="18" charset="0"/>
                <a:cs typeface="Times New Roman" panose="02020603050405020304" pitchFamily="18" charset="0"/>
              </a:rPr>
              <a:t> </a:t>
            </a:r>
            <a:r>
              <a:rPr lang="en-US" sz="1800" dirty="0">
                <a:effectLst/>
                <a:ea typeface="Times New Roman" panose="02020603050405020304" pitchFamily="18" charset="0"/>
                <a:cs typeface="Times New Roman" panose="02020603050405020304" pitchFamily="18" charset="0"/>
              </a:rPr>
              <a:t>supply chain risk</a:t>
            </a:r>
            <a:endParaRPr lang="en-US" sz="1800" dirty="0">
              <a:effectLst/>
              <a:ea typeface="Calibri" panose="020F0502020204030204" pitchFamily="34" charset="0"/>
              <a:cs typeface="Times New Roman" panose="02020603050405020304" pitchFamily="18" charset="0"/>
            </a:endParaRPr>
          </a:p>
          <a:p>
            <a:pPr marL="769937" marR="0" indent="-285750">
              <a:lnSpc>
                <a:spcPct val="107000"/>
              </a:lnSpc>
              <a:spcBef>
                <a:spcPts val="1200"/>
              </a:spcBef>
              <a:spcAft>
                <a:spcPts val="800"/>
              </a:spcAft>
              <a:buFont typeface="Courier New" panose="02070309020205020404" pitchFamily="49" charset="0"/>
              <a:buChar char="o"/>
            </a:pPr>
            <a:r>
              <a:rPr lang="en-US" sz="1800" dirty="0">
                <a:effectLst/>
                <a:ea typeface="Times New Roman" panose="02020603050405020304" pitchFamily="18" charset="0"/>
                <a:cs typeface="Times New Roman" panose="02020603050405020304" pitchFamily="18" charset="0"/>
              </a:rPr>
              <a:t>Improves quality</a:t>
            </a:r>
            <a:endParaRPr lang="en-US" sz="1800" dirty="0">
              <a:effectLst/>
              <a:ea typeface="Calibri" panose="020F0502020204030204" pitchFamily="34" charset="0"/>
              <a:cs typeface="Times New Roman" panose="02020603050405020304" pitchFamily="18" charset="0"/>
            </a:endParaRPr>
          </a:p>
          <a:p>
            <a:pPr marL="769937" marR="0" indent="-285750">
              <a:lnSpc>
                <a:spcPct val="107000"/>
              </a:lnSpc>
              <a:spcBef>
                <a:spcPts val="1200"/>
              </a:spcBef>
              <a:spcAft>
                <a:spcPts val="800"/>
              </a:spcAft>
              <a:buFont typeface="Courier New" panose="02070309020205020404" pitchFamily="49" charset="0"/>
              <a:buChar char="o"/>
            </a:pPr>
            <a:r>
              <a:rPr lang="en-US" sz="1800" dirty="0">
                <a:effectLst/>
                <a:ea typeface="Times New Roman" panose="02020603050405020304" pitchFamily="18" charset="0"/>
                <a:cs typeface="Times New Roman" panose="02020603050405020304" pitchFamily="18" charset="0"/>
              </a:rPr>
              <a:t>Brings greater added value</a:t>
            </a:r>
            <a:endParaRPr lang="en-US" sz="1800" dirty="0">
              <a:effectLst/>
              <a:ea typeface="Calibri" panose="020F0502020204030204" pitchFamily="34" charset="0"/>
              <a:cs typeface="Times New Roman" panose="02020603050405020304" pitchFamily="18" charset="0"/>
            </a:endParaRPr>
          </a:p>
          <a:p>
            <a:pPr marL="769937" marR="0" indent="-285750">
              <a:lnSpc>
                <a:spcPct val="107000"/>
              </a:lnSpc>
              <a:spcBef>
                <a:spcPts val="1200"/>
              </a:spcBef>
              <a:spcAft>
                <a:spcPts val="800"/>
              </a:spcAft>
              <a:buFont typeface="Courier New" panose="02070309020205020404" pitchFamily="49" charset="0"/>
              <a:buChar char="o"/>
            </a:pPr>
            <a:r>
              <a:rPr lang="en-US" sz="1800" dirty="0">
                <a:effectLst/>
                <a:ea typeface="Times New Roman" panose="02020603050405020304" pitchFamily="18" charset="0"/>
                <a:cs typeface="Times New Roman" panose="02020603050405020304" pitchFamily="18" charset="0"/>
              </a:rPr>
              <a:t>Increases operational efficiency</a:t>
            </a:r>
            <a:endParaRPr lang="en-US" sz="1800" dirty="0">
              <a:effectLst/>
              <a:ea typeface="Calibri" panose="020F0502020204030204" pitchFamily="34" charset="0"/>
              <a:cs typeface="Times New Roman" panose="02020603050405020304" pitchFamily="18" charset="0"/>
            </a:endParaRPr>
          </a:p>
          <a:p>
            <a:pPr marL="769937" marR="0" indent="-285750">
              <a:lnSpc>
                <a:spcPct val="107000"/>
              </a:lnSpc>
              <a:spcBef>
                <a:spcPts val="1200"/>
              </a:spcBef>
              <a:spcAft>
                <a:spcPts val="800"/>
              </a:spcAft>
              <a:buFont typeface="Courier New" panose="02070309020205020404" pitchFamily="49" charset="0"/>
              <a:buChar char="o"/>
            </a:pPr>
            <a:r>
              <a:rPr lang="en-US" sz="1800" dirty="0">
                <a:effectLst/>
                <a:ea typeface="Times New Roman" panose="02020603050405020304" pitchFamily="18" charset="0"/>
                <a:cs typeface="Times New Roman" panose="02020603050405020304" pitchFamily="18" charset="0"/>
              </a:rPr>
              <a:t>Ensures security of the supply chain</a:t>
            </a:r>
            <a:endParaRPr lang="en-US" sz="1800" dirty="0">
              <a:effectLst/>
              <a:ea typeface="Calibri" panose="020F0502020204030204" pitchFamily="34" charset="0"/>
              <a:cs typeface="Times New Roman" panose="02020603050405020304" pitchFamily="18" charset="0"/>
            </a:endParaRPr>
          </a:p>
        </p:txBody>
      </p:sp>
      <p:sp>
        <p:nvSpPr>
          <p:cNvPr id="3" name="Slide Number Placeholder 2">
            <a:extLst>
              <a:ext uri="{FF2B5EF4-FFF2-40B4-BE49-F238E27FC236}">
                <a16:creationId xmlns:a16="http://schemas.microsoft.com/office/drawing/2014/main" id="{0D342DA2-B88B-4869-9804-6412D1122D59}"/>
              </a:ext>
            </a:extLst>
          </p:cNvPr>
          <p:cNvSpPr>
            <a:spLocks noGrp="1"/>
          </p:cNvSpPr>
          <p:nvPr>
            <p:ph type="sldNum" sz="quarter" idx="12"/>
          </p:nvPr>
        </p:nvSpPr>
        <p:spPr/>
        <p:txBody>
          <a:bodyPr/>
          <a:lstStyle/>
          <a:p>
            <a:fld id="{A31BB14E-029A-41E5-9D7B-66569472C9C7}" type="slidenum">
              <a:rPr lang="en-US" smtClean="0"/>
              <a:t>10</a:t>
            </a:fld>
            <a:endParaRPr lang="en-US" dirty="0"/>
          </a:p>
        </p:txBody>
      </p:sp>
    </p:spTree>
    <p:extLst>
      <p:ext uri="{BB962C8B-B14F-4D97-AF65-F5344CB8AC3E}">
        <p14:creationId xmlns:p14="http://schemas.microsoft.com/office/powerpoint/2010/main" val="28539588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02EAE46-43EF-4ECD-9632-B53B45763B8A}"/>
              </a:ext>
            </a:extLst>
          </p:cNvPr>
          <p:cNvSpPr>
            <a:spLocks noGrp="1"/>
          </p:cNvSpPr>
          <p:nvPr>
            <p:ph idx="1"/>
          </p:nvPr>
        </p:nvSpPr>
        <p:spPr>
          <a:xfrm>
            <a:off x="419100" y="609600"/>
            <a:ext cx="8305800" cy="5486400"/>
          </a:xfrm>
        </p:spPr>
        <p:txBody>
          <a:bodyPr>
            <a:normAutofit fontScale="92500"/>
          </a:bodyPr>
          <a:lstStyle/>
          <a:p>
            <a:r>
              <a:rPr lang="en-US" sz="3200" dirty="0">
                <a:latin typeface="+mj-lt"/>
              </a:rPr>
              <a:t>Procurement function – </a:t>
            </a:r>
          </a:p>
          <a:p>
            <a:endParaRPr lang="en-US" sz="3200" dirty="0">
              <a:latin typeface="+mj-lt"/>
            </a:endParaRPr>
          </a:p>
          <a:p>
            <a:pPr lvl="1"/>
            <a:r>
              <a:rPr lang="en-US" sz="2800" dirty="0">
                <a:latin typeface="+mj-lt"/>
              </a:rPr>
              <a:t>Reduction of material costs is not just beating up suppliers for lower prices but working towards a mutually beneficial understanding on </a:t>
            </a:r>
          </a:p>
          <a:p>
            <a:pPr lvl="1"/>
            <a:endParaRPr lang="en-US" sz="2800" dirty="0">
              <a:latin typeface="+mj-lt"/>
            </a:endParaRPr>
          </a:p>
          <a:p>
            <a:pPr marL="1143000" lvl="2">
              <a:spcBef>
                <a:spcPts val="600"/>
              </a:spcBef>
              <a:spcAft>
                <a:spcPts val="600"/>
              </a:spcAft>
            </a:pPr>
            <a:r>
              <a:rPr lang="en-US" sz="2400" dirty="0">
                <a:latin typeface="+mj-lt"/>
              </a:rPr>
              <a:t>deliveries </a:t>
            </a:r>
          </a:p>
          <a:p>
            <a:pPr marL="1143000" lvl="2">
              <a:spcBef>
                <a:spcPts val="600"/>
              </a:spcBef>
              <a:spcAft>
                <a:spcPts val="600"/>
              </a:spcAft>
            </a:pPr>
            <a:r>
              <a:rPr lang="en-US" sz="2400" dirty="0">
                <a:latin typeface="+mj-lt"/>
              </a:rPr>
              <a:t>quality </a:t>
            </a:r>
          </a:p>
          <a:p>
            <a:pPr marL="1143000" lvl="2">
              <a:spcBef>
                <a:spcPts val="600"/>
              </a:spcBef>
              <a:spcAft>
                <a:spcPts val="600"/>
              </a:spcAft>
            </a:pPr>
            <a:r>
              <a:rPr lang="en-US" sz="2400" dirty="0">
                <a:latin typeface="+mj-lt"/>
              </a:rPr>
              <a:t>processes to be followed</a:t>
            </a:r>
          </a:p>
          <a:p>
            <a:pPr marL="1143000" lvl="2">
              <a:spcBef>
                <a:spcPts val="600"/>
              </a:spcBef>
              <a:spcAft>
                <a:spcPts val="600"/>
              </a:spcAft>
            </a:pPr>
            <a:r>
              <a:rPr lang="en-US" sz="2400" dirty="0">
                <a:latin typeface="+mj-lt"/>
              </a:rPr>
              <a:t>Schedules</a:t>
            </a:r>
          </a:p>
          <a:p>
            <a:pPr marL="1143000" lvl="2">
              <a:spcBef>
                <a:spcPts val="600"/>
              </a:spcBef>
              <a:spcAft>
                <a:spcPts val="600"/>
              </a:spcAft>
            </a:pPr>
            <a:r>
              <a:rPr lang="en-US" sz="2400" dirty="0">
                <a:latin typeface="+mj-lt"/>
              </a:rPr>
              <a:t>Supplier involvement with product development</a:t>
            </a:r>
          </a:p>
        </p:txBody>
      </p:sp>
      <p:sp>
        <p:nvSpPr>
          <p:cNvPr id="3" name="Slide Number Placeholder 2">
            <a:extLst>
              <a:ext uri="{FF2B5EF4-FFF2-40B4-BE49-F238E27FC236}">
                <a16:creationId xmlns:a16="http://schemas.microsoft.com/office/drawing/2014/main" id="{29D5331C-371E-4A5E-9AD5-95ADD928A056}"/>
              </a:ext>
            </a:extLst>
          </p:cNvPr>
          <p:cNvSpPr>
            <a:spLocks noGrp="1"/>
          </p:cNvSpPr>
          <p:nvPr>
            <p:ph type="sldNum" sz="quarter" idx="12"/>
          </p:nvPr>
        </p:nvSpPr>
        <p:spPr/>
        <p:txBody>
          <a:bodyPr/>
          <a:lstStyle/>
          <a:p>
            <a:fld id="{A31BB14E-029A-41E5-9D7B-66569472C9C7}" type="slidenum">
              <a:rPr lang="en-US" smtClean="0"/>
              <a:t>11</a:t>
            </a:fld>
            <a:endParaRPr lang="en-US" dirty="0"/>
          </a:p>
        </p:txBody>
      </p:sp>
    </p:spTree>
    <p:extLst>
      <p:ext uri="{BB962C8B-B14F-4D97-AF65-F5344CB8AC3E}">
        <p14:creationId xmlns:p14="http://schemas.microsoft.com/office/powerpoint/2010/main" val="29661494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02EAE46-43EF-4ECD-9632-B53B45763B8A}"/>
              </a:ext>
            </a:extLst>
          </p:cNvPr>
          <p:cNvSpPr>
            <a:spLocks noGrp="1"/>
          </p:cNvSpPr>
          <p:nvPr>
            <p:ph idx="1"/>
          </p:nvPr>
        </p:nvSpPr>
        <p:spPr>
          <a:xfrm>
            <a:off x="457200" y="762000"/>
            <a:ext cx="8305800" cy="5486400"/>
          </a:xfrm>
        </p:spPr>
        <p:txBody>
          <a:bodyPr>
            <a:normAutofit/>
          </a:bodyPr>
          <a:lstStyle/>
          <a:p>
            <a:r>
              <a:rPr lang="en-US" sz="3200" dirty="0">
                <a:latin typeface="+mj-lt"/>
              </a:rPr>
              <a:t>Procurement function – </a:t>
            </a:r>
          </a:p>
          <a:p>
            <a:endParaRPr lang="en-US" sz="3200" dirty="0">
              <a:latin typeface="+mj-lt"/>
            </a:endParaRPr>
          </a:p>
          <a:p>
            <a:pPr lvl="1"/>
            <a:r>
              <a:rPr lang="en-US" sz="2800" dirty="0">
                <a:latin typeface="+mj-lt"/>
              </a:rPr>
              <a:t>Contract initiation and management</a:t>
            </a:r>
          </a:p>
          <a:p>
            <a:pPr lvl="3"/>
            <a:r>
              <a:rPr lang="en-US" sz="2400" dirty="0">
                <a:latin typeface="+mj-lt"/>
              </a:rPr>
              <a:t>Not, typically, relegated the tactical buying</a:t>
            </a:r>
          </a:p>
          <a:p>
            <a:pPr lvl="3"/>
            <a:r>
              <a:rPr lang="en-US" sz="2400" dirty="0">
                <a:latin typeface="+mj-lt"/>
              </a:rPr>
              <a:t>Be able to negotiate contacts on behalf of firm</a:t>
            </a:r>
          </a:p>
          <a:p>
            <a:pPr lvl="4">
              <a:buSzPct val="50000"/>
              <a:buFont typeface="Wingdings" panose="05000000000000000000" pitchFamily="2" charset="2"/>
              <a:buChar char="v"/>
            </a:pPr>
            <a:r>
              <a:rPr lang="en-US" sz="2300" dirty="0">
                <a:latin typeface="+mj-lt"/>
              </a:rPr>
              <a:t>Including acceptable changes</a:t>
            </a:r>
          </a:p>
          <a:p>
            <a:pPr lvl="4"/>
            <a:endParaRPr lang="en-US" sz="2300" dirty="0">
              <a:latin typeface="+mj-lt"/>
            </a:endParaRPr>
          </a:p>
          <a:p>
            <a:pPr lvl="1"/>
            <a:r>
              <a:rPr lang="en-US" sz="2800" dirty="0">
                <a:latin typeface="+mj-lt"/>
              </a:rPr>
              <a:t>Need to understand changes in environment and adapt</a:t>
            </a:r>
          </a:p>
          <a:p>
            <a:pPr lvl="3"/>
            <a:r>
              <a:rPr lang="en-US" sz="2400" dirty="0">
                <a:latin typeface="+mj-lt"/>
              </a:rPr>
              <a:t>Social changes</a:t>
            </a:r>
          </a:p>
          <a:p>
            <a:pPr lvl="3"/>
            <a:r>
              <a:rPr lang="en-US" sz="2400" dirty="0">
                <a:latin typeface="+mj-lt"/>
              </a:rPr>
              <a:t>Economic changes</a:t>
            </a:r>
          </a:p>
          <a:p>
            <a:pPr lvl="3"/>
            <a:r>
              <a:rPr lang="en-US" sz="2400" dirty="0">
                <a:latin typeface="+mj-lt"/>
              </a:rPr>
              <a:t>Materials changes (both raw and retail)</a:t>
            </a:r>
          </a:p>
          <a:p>
            <a:pPr lvl="1"/>
            <a:endParaRPr lang="en-US" sz="2800" dirty="0">
              <a:latin typeface="+mj-lt"/>
            </a:endParaRPr>
          </a:p>
        </p:txBody>
      </p:sp>
      <p:sp>
        <p:nvSpPr>
          <p:cNvPr id="3" name="Slide Number Placeholder 2">
            <a:extLst>
              <a:ext uri="{FF2B5EF4-FFF2-40B4-BE49-F238E27FC236}">
                <a16:creationId xmlns:a16="http://schemas.microsoft.com/office/drawing/2014/main" id="{29D5331C-371E-4A5E-9AD5-95ADD928A056}"/>
              </a:ext>
            </a:extLst>
          </p:cNvPr>
          <p:cNvSpPr>
            <a:spLocks noGrp="1"/>
          </p:cNvSpPr>
          <p:nvPr>
            <p:ph type="sldNum" sz="quarter" idx="12"/>
          </p:nvPr>
        </p:nvSpPr>
        <p:spPr/>
        <p:txBody>
          <a:bodyPr/>
          <a:lstStyle/>
          <a:p>
            <a:fld id="{A31BB14E-029A-41E5-9D7B-66569472C9C7}" type="slidenum">
              <a:rPr lang="en-US" smtClean="0"/>
              <a:t>12</a:t>
            </a:fld>
            <a:endParaRPr lang="en-US" dirty="0"/>
          </a:p>
        </p:txBody>
      </p:sp>
    </p:spTree>
    <p:extLst>
      <p:ext uri="{BB962C8B-B14F-4D97-AF65-F5344CB8AC3E}">
        <p14:creationId xmlns:p14="http://schemas.microsoft.com/office/powerpoint/2010/main" val="4021044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F6FCCA2-D7FD-4713-985F-19531C18A41F}"/>
              </a:ext>
            </a:extLst>
          </p:cNvPr>
          <p:cNvSpPr>
            <a:spLocks noGrp="1"/>
          </p:cNvSpPr>
          <p:nvPr>
            <p:ph idx="1"/>
          </p:nvPr>
        </p:nvSpPr>
        <p:spPr>
          <a:xfrm>
            <a:off x="457200" y="609600"/>
            <a:ext cx="8229600" cy="5638800"/>
          </a:xfrm>
          <a:noFill/>
        </p:spPr>
        <p:txBody>
          <a:bodyPr>
            <a:normAutofit/>
          </a:bodyPr>
          <a:lstStyle/>
          <a:p>
            <a:r>
              <a:rPr lang="en-US" sz="3500" dirty="0">
                <a:latin typeface="+mj-lt"/>
              </a:rPr>
              <a:t>Impact of COVID on Procurement</a:t>
            </a:r>
          </a:p>
          <a:p>
            <a:endParaRPr lang="en-US" dirty="0"/>
          </a:p>
          <a:p>
            <a:pPr lvl="1"/>
            <a:r>
              <a:rPr lang="en-US" sz="3000" dirty="0"/>
              <a:t>Supply chain shortages and disruptions</a:t>
            </a:r>
          </a:p>
          <a:p>
            <a:pPr lvl="1"/>
            <a:endParaRPr lang="en-US" dirty="0"/>
          </a:p>
          <a:p>
            <a:pPr lvl="2"/>
            <a:r>
              <a:rPr lang="en-US" sz="2800" dirty="0"/>
              <a:t>Difficulty in obtaining raw materials and services</a:t>
            </a:r>
          </a:p>
          <a:p>
            <a:pPr lvl="3"/>
            <a:endParaRPr lang="en-US" sz="2100" dirty="0"/>
          </a:p>
          <a:p>
            <a:pPr lvl="3"/>
            <a:r>
              <a:rPr lang="en-US" sz="2100" dirty="0"/>
              <a:t>Labor shortages</a:t>
            </a:r>
          </a:p>
          <a:p>
            <a:pPr lvl="4">
              <a:buSzPct val="50000"/>
              <a:buFont typeface="Wingdings" panose="05000000000000000000" pitchFamily="2" charset="2"/>
              <a:buChar char="v"/>
            </a:pPr>
            <a:r>
              <a:rPr lang="en-US" sz="2100" dirty="0"/>
              <a:t>Right mix</a:t>
            </a:r>
          </a:p>
          <a:p>
            <a:pPr lvl="3">
              <a:buSzPct val="100000"/>
              <a:buFont typeface="Arial" panose="020B0604020202020204" pitchFamily="34" charset="0"/>
              <a:buChar char="•"/>
            </a:pPr>
            <a:endParaRPr lang="en-US" sz="2200" dirty="0"/>
          </a:p>
          <a:p>
            <a:pPr lvl="3">
              <a:buSzPct val="100000"/>
              <a:buFont typeface="Arial" panose="020B0604020202020204" pitchFamily="34" charset="0"/>
              <a:buChar char="•"/>
            </a:pPr>
            <a:r>
              <a:rPr lang="en-US" sz="2200" dirty="0"/>
              <a:t>Key components </a:t>
            </a:r>
          </a:p>
          <a:p>
            <a:pPr lvl="4">
              <a:buSzPct val="100000"/>
              <a:buFont typeface="Arial" panose="020B0604020202020204" pitchFamily="34" charset="0"/>
              <a:buChar char="•"/>
            </a:pPr>
            <a:r>
              <a:rPr lang="en-US" sz="2100" dirty="0"/>
              <a:t>Integrated circuits</a:t>
            </a:r>
          </a:p>
          <a:p>
            <a:pPr lvl="4"/>
            <a:endParaRPr lang="en-US" dirty="0"/>
          </a:p>
          <a:p>
            <a:pPr lvl="3"/>
            <a:endParaRPr lang="en-US" dirty="0"/>
          </a:p>
        </p:txBody>
      </p:sp>
      <p:sp>
        <p:nvSpPr>
          <p:cNvPr id="3" name="Slide Number Placeholder 2">
            <a:extLst>
              <a:ext uri="{FF2B5EF4-FFF2-40B4-BE49-F238E27FC236}">
                <a16:creationId xmlns:a16="http://schemas.microsoft.com/office/drawing/2014/main" id="{C562562E-DA27-490F-8EAB-7EEE19C81A12}"/>
              </a:ext>
            </a:extLst>
          </p:cNvPr>
          <p:cNvSpPr>
            <a:spLocks noGrp="1"/>
          </p:cNvSpPr>
          <p:nvPr>
            <p:ph type="sldNum" sz="quarter" idx="12"/>
          </p:nvPr>
        </p:nvSpPr>
        <p:spPr/>
        <p:txBody>
          <a:bodyPr/>
          <a:lstStyle/>
          <a:p>
            <a:fld id="{A31BB14E-029A-41E5-9D7B-66569472C9C7}" type="slidenum">
              <a:rPr lang="en-US" smtClean="0"/>
              <a:t>13</a:t>
            </a:fld>
            <a:endParaRPr lang="en-US" dirty="0"/>
          </a:p>
        </p:txBody>
      </p:sp>
    </p:spTree>
    <p:extLst>
      <p:ext uri="{BB962C8B-B14F-4D97-AF65-F5344CB8AC3E}">
        <p14:creationId xmlns:p14="http://schemas.microsoft.com/office/powerpoint/2010/main" val="10723585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F6FCCA2-D7FD-4713-985F-19531C18A41F}"/>
              </a:ext>
            </a:extLst>
          </p:cNvPr>
          <p:cNvSpPr>
            <a:spLocks noGrp="1"/>
          </p:cNvSpPr>
          <p:nvPr>
            <p:ph idx="1"/>
          </p:nvPr>
        </p:nvSpPr>
        <p:spPr>
          <a:xfrm>
            <a:off x="381000" y="609600"/>
            <a:ext cx="8305800" cy="5562600"/>
          </a:xfrm>
          <a:noFill/>
        </p:spPr>
        <p:txBody>
          <a:bodyPr>
            <a:normAutofit/>
          </a:bodyPr>
          <a:lstStyle/>
          <a:p>
            <a:r>
              <a:rPr lang="en-US" sz="3500" dirty="0">
                <a:latin typeface="+mj-lt"/>
              </a:rPr>
              <a:t>Impact of COVID on Procurement</a:t>
            </a:r>
          </a:p>
          <a:p>
            <a:endParaRPr lang="en-US" dirty="0"/>
          </a:p>
          <a:p>
            <a:pPr lvl="1"/>
            <a:r>
              <a:rPr lang="en-US" sz="3000" dirty="0"/>
              <a:t>Supply chain shortages and disruptions</a:t>
            </a:r>
            <a:endParaRPr lang="en-US" dirty="0"/>
          </a:p>
          <a:p>
            <a:pPr lvl="2"/>
            <a:r>
              <a:rPr lang="en-US" sz="2800" dirty="0"/>
              <a:t>Transportation problems</a:t>
            </a:r>
          </a:p>
          <a:p>
            <a:pPr lvl="3"/>
            <a:r>
              <a:rPr lang="en-US" sz="2200" dirty="0"/>
              <a:t>Containerization – </a:t>
            </a:r>
          </a:p>
          <a:p>
            <a:pPr lvl="3"/>
            <a:endParaRPr lang="en-US" sz="2200" dirty="0"/>
          </a:p>
          <a:p>
            <a:pPr lvl="3"/>
            <a:r>
              <a:rPr lang="en-US" sz="2200" dirty="0"/>
              <a:t>Port congestion</a:t>
            </a:r>
          </a:p>
          <a:p>
            <a:pPr lvl="3"/>
            <a:endParaRPr lang="en-US" sz="2200" dirty="0"/>
          </a:p>
          <a:p>
            <a:pPr lvl="3"/>
            <a:r>
              <a:rPr lang="en-US" sz="2200" dirty="0"/>
              <a:t>Driver retirement</a:t>
            </a:r>
          </a:p>
          <a:p>
            <a:pPr lvl="3"/>
            <a:endParaRPr lang="en-US" sz="2200" dirty="0"/>
          </a:p>
          <a:p>
            <a:pPr lvl="3"/>
            <a:r>
              <a:rPr lang="en-US" sz="2200" dirty="0"/>
              <a:t>Distribution centers - wrong place/ wrong capacity</a:t>
            </a:r>
          </a:p>
          <a:p>
            <a:pPr lvl="3"/>
            <a:endParaRPr lang="en-US" dirty="0"/>
          </a:p>
        </p:txBody>
      </p:sp>
      <p:sp>
        <p:nvSpPr>
          <p:cNvPr id="3" name="Slide Number Placeholder 2">
            <a:extLst>
              <a:ext uri="{FF2B5EF4-FFF2-40B4-BE49-F238E27FC236}">
                <a16:creationId xmlns:a16="http://schemas.microsoft.com/office/drawing/2014/main" id="{C562562E-DA27-490F-8EAB-7EEE19C81A12}"/>
              </a:ext>
            </a:extLst>
          </p:cNvPr>
          <p:cNvSpPr>
            <a:spLocks noGrp="1"/>
          </p:cNvSpPr>
          <p:nvPr>
            <p:ph type="sldNum" sz="quarter" idx="12"/>
          </p:nvPr>
        </p:nvSpPr>
        <p:spPr/>
        <p:txBody>
          <a:bodyPr/>
          <a:lstStyle/>
          <a:p>
            <a:fld id="{A31BB14E-029A-41E5-9D7B-66569472C9C7}" type="slidenum">
              <a:rPr lang="en-US" smtClean="0"/>
              <a:t>14</a:t>
            </a:fld>
            <a:endParaRPr lang="en-US" dirty="0"/>
          </a:p>
        </p:txBody>
      </p:sp>
    </p:spTree>
    <p:extLst>
      <p:ext uri="{BB962C8B-B14F-4D97-AF65-F5344CB8AC3E}">
        <p14:creationId xmlns:p14="http://schemas.microsoft.com/office/powerpoint/2010/main" val="25736738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F6FCCA2-D7FD-4713-985F-19531C18A41F}"/>
              </a:ext>
            </a:extLst>
          </p:cNvPr>
          <p:cNvSpPr>
            <a:spLocks noGrp="1"/>
          </p:cNvSpPr>
          <p:nvPr>
            <p:ph idx="1"/>
          </p:nvPr>
        </p:nvSpPr>
        <p:spPr>
          <a:xfrm>
            <a:off x="381000" y="609600"/>
            <a:ext cx="8305800" cy="5410200"/>
          </a:xfrm>
        </p:spPr>
        <p:txBody>
          <a:bodyPr>
            <a:normAutofit/>
          </a:bodyPr>
          <a:lstStyle/>
          <a:p>
            <a:r>
              <a:rPr lang="en-US" dirty="0"/>
              <a:t>Impact of COVID on Procurement</a:t>
            </a:r>
          </a:p>
          <a:p>
            <a:endParaRPr lang="en-US" dirty="0"/>
          </a:p>
          <a:p>
            <a:pPr lvl="1"/>
            <a:r>
              <a:rPr lang="en-US" dirty="0"/>
              <a:t>An example of one of a key challenge faced in supply chain operations</a:t>
            </a:r>
          </a:p>
          <a:p>
            <a:pPr lvl="1"/>
            <a:endParaRPr lang="en-US" dirty="0"/>
          </a:p>
          <a:p>
            <a:pPr lvl="2"/>
            <a:r>
              <a:rPr lang="en-US" dirty="0"/>
              <a:t>Controlling costs</a:t>
            </a:r>
          </a:p>
          <a:p>
            <a:pPr lvl="3"/>
            <a:r>
              <a:rPr lang="en-US" dirty="0"/>
              <a:t>Costs of containerization has dramatically increased</a:t>
            </a:r>
          </a:p>
          <a:p>
            <a:pPr lvl="4"/>
            <a:r>
              <a:rPr lang="en-US" dirty="0"/>
              <a:t>Some cases, costs have gone from $1,000 to $2,000 to over $19,000</a:t>
            </a:r>
          </a:p>
          <a:p>
            <a:pPr lvl="4"/>
            <a:r>
              <a:rPr lang="en-US" dirty="0"/>
              <a:t>On the low end – those costs have more than quadrupled</a:t>
            </a:r>
          </a:p>
          <a:p>
            <a:pPr lvl="4"/>
            <a:endParaRPr lang="en-US" dirty="0"/>
          </a:p>
          <a:p>
            <a:pPr lvl="3"/>
            <a:r>
              <a:rPr lang="en-US" dirty="0"/>
              <a:t>In the case of a large retailer – Walmart has leased their own ships </a:t>
            </a:r>
            <a:r>
              <a:rPr lang="en-US"/>
              <a:t>to supply </a:t>
            </a:r>
            <a:r>
              <a:rPr lang="en-US" dirty="0"/>
              <a:t>its needs</a:t>
            </a:r>
          </a:p>
        </p:txBody>
      </p:sp>
      <p:sp>
        <p:nvSpPr>
          <p:cNvPr id="3" name="Slide Number Placeholder 2">
            <a:extLst>
              <a:ext uri="{FF2B5EF4-FFF2-40B4-BE49-F238E27FC236}">
                <a16:creationId xmlns:a16="http://schemas.microsoft.com/office/drawing/2014/main" id="{C562562E-DA27-490F-8EAB-7EEE19C81A12}"/>
              </a:ext>
            </a:extLst>
          </p:cNvPr>
          <p:cNvSpPr>
            <a:spLocks noGrp="1"/>
          </p:cNvSpPr>
          <p:nvPr>
            <p:ph type="sldNum" sz="quarter" idx="12"/>
          </p:nvPr>
        </p:nvSpPr>
        <p:spPr/>
        <p:txBody>
          <a:bodyPr/>
          <a:lstStyle/>
          <a:p>
            <a:fld id="{A31BB14E-029A-41E5-9D7B-66569472C9C7}" type="slidenum">
              <a:rPr lang="en-US" smtClean="0"/>
              <a:t>15</a:t>
            </a:fld>
            <a:endParaRPr lang="en-US" dirty="0"/>
          </a:p>
        </p:txBody>
      </p:sp>
    </p:spTree>
    <p:extLst>
      <p:ext uri="{BB962C8B-B14F-4D97-AF65-F5344CB8AC3E}">
        <p14:creationId xmlns:p14="http://schemas.microsoft.com/office/powerpoint/2010/main" val="7976018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8D350A-0478-4030-AEF9-E80A3725FD9C}"/>
              </a:ext>
            </a:extLst>
          </p:cNvPr>
          <p:cNvSpPr>
            <a:spLocks noGrp="1"/>
          </p:cNvSpPr>
          <p:nvPr>
            <p:ph idx="1"/>
          </p:nvPr>
        </p:nvSpPr>
        <p:spPr>
          <a:xfrm>
            <a:off x="381000" y="609600"/>
            <a:ext cx="8458200" cy="5798344"/>
          </a:xfrm>
        </p:spPr>
        <p:txBody>
          <a:bodyPr>
            <a:normAutofit lnSpcReduction="10000"/>
          </a:bodyPr>
          <a:lstStyle/>
          <a:p>
            <a:r>
              <a:rPr lang="en-US" sz="2800" dirty="0">
                <a:latin typeface="+mj-lt"/>
              </a:rPr>
              <a:t>Impact of COVID on Procurement</a:t>
            </a:r>
          </a:p>
          <a:p>
            <a:pPr lvl="1"/>
            <a:endParaRPr lang="en-US" sz="2600" dirty="0"/>
          </a:p>
          <a:p>
            <a:pPr lvl="1"/>
            <a:r>
              <a:rPr lang="en-US" sz="2600" dirty="0"/>
              <a:t>Other examples of challenge faced by the procurement function</a:t>
            </a:r>
          </a:p>
          <a:p>
            <a:pPr lvl="1"/>
            <a:r>
              <a:rPr lang="en-US" sz="2600" dirty="0"/>
              <a:t> </a:t>
            </a:r>
          </a:p>
          <a:p>
            <a:pPr lvl="2"/>
            <a:r>
              <a:rPr lang="en-US" sz="2400" dirty="0"/>
              <a:t>Changes in markets</a:t>
            </a:r>
          </a:p>
          <a:p>
            <a:pPr lvl="3"/>
            <a:r>
              <a:rPr lang="en-US" sz="2200" dirty="0"/>
              <a:t>More on-line purchasing (e.g., Amazon, Wayfair Door dash, etc.)</a:t>
            </a:r>
          </a:p>
          <a:p>
            <a:pPr lvl="3"/>
            <a:endParaRPr lang="en-US" sz="2200" dirty="0"/>
          </a:p>
          <a:p>
            <a:pPr lvl="3"/>
            <a:r>
              <a:rPr lang="en-US" sz="2200" dirty="0"/>
              <a:t>Changes in consumers' perceptions of needs and wants</a:t>
            </a:r>
          </a:p>
          <a:p>
            <a:pPr lvl="3"/>
            <a:endParaRPr lang="en-US" sz="2200" dirty="0"/>
          </a:p>
          <a:p>
            <a:pPr lvl="4"/>
            <a:r>
              <a:rPr lang="en-US" sz="2100" dirty="0"/>
              <a:t>Food, beverages, personal needs can be brough to the consumer’s door</a:t>
            </a:r>
          </a:p>
          <a:p>
            <a:pPr lvl="4"/>
            <a:endParaRPr lang="en-US" sz="2100" dirty="0"/>
          </a:p>
          <a:p>
            <a:pPr lvl="4"/>
            <a:r>
              <a:rPr lang="en-US" sz="2100" dirty="0"/>
              <a:t>Remote workers seeking changes in ‘lifestyles’ </a:t>
            </a:r>
          </a:p>
          <a:p>
            <a:pPr lvl="4"/>
            <a:endParaRPr lang="en-US" sz="2100" dirty="0"/>
          </a:p>
          <a:p>
            <a:pPr lvl="1"/>
            <a:endParaRPr lang="en-US" sz="2400" dirty="0">
              <a:latin typeface="+mj-lt"/>
            </a:endParaRPr>
          </a:p>
          <a:p>
            <a:endParaRPr lang="en-US" dirty="0"/>
          </a:p>
        </p:txBody>
      </p:sp>
      <p:sp>
        <p:nvSpPr>
          <p:cNvPr id="3" name="Slide Number Placeholder 2">
            <a:extLst>
              <a:ext uri="{FF2B5EF4-FFF2-40B4-BE49-F238E27FC236}">
                <a16:creationId xmlns:a16="http://schemas.microsoft.com/office/drawing/2014/main" id="{0BF8930F-4E5F-4729-9B58-858D905042D8}"/>
              </a:ext>
            </a:extLst>
          </p:cNvPr>
          <p:cNvSpPr>
            <a:spLocks noGrp="1"/>
          </p:cNvSpPr>
          <p:nvPr>
            <p:ph type="sldNum" sz="quarter" idx="12"/>
          </p:nvPr>
        </p:nvSpPr>
        <p:spPr/>
        <p:txBody>
          <a:bodyPr/>
          <a:lstStyle/>
          <a:p>
            <a:fld id="{A31BB14E-029A-41E5-9D7B-66569472C9C7}" type="slidenum">
              <a:rPr lang="en-US" smtClean="0"/>
              <a:t>16</a:t>
            </a:fld>
            <a:endParaRPr lang="en-US" dirty="0"/>
          </a:p>
        </p:txBody>
      </p:sp>
    </p:spTree>
    <p:extLst>
      <p:ext uri="{BB962C8B-B14F-4D97-AF65-F5344CB8AC3E}">
        <p14:creationId xmlns:p14="http://schemas.microsoft.com/office/powerpoint/2010/main" val="40930449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3116626-AA54-4DD5-BEA4-8C7EC2763415}"/>
              </a:ext>
            </a:extLst>
          </p:cNvPr>
          <p:cNvSpPr>
            <a:spLocks noGrp="1"/>
          </p:cNvSpPr>
          <p:nvPr>
            <p:ph idx="1"/>
          </p:nvPr>
        </p:nvSpPr>
        <p:spPr>
          <a:xfrm>
            <a:off x="524352" y="990600"/>
            <a:ext cx="8305800" cy="5102034"/>
          </a:xfrm>
        </p:spPr>
        <p:txBody>
          <a:bodyPr>
            <a:normAutofit fontScale="92500"/>
          </a:bodyPr>
          <a:lstStyle/>
          <a:p>
            <a:endParaRPr lang="en-US" dirty="0"/>
          </a:p>
          <a:p>
            <a:r>
              <a:rPr lang="en-US" sz="2800" dirty="0">
                <a:effectLst/>
                <a:ea typeface="Times New Roman" panose="02020603050405020304" pitchFamily="18" charset="0"/>
                <a:cs typeface="Times New Roman" panose="02020603050405020304" pitchFamily="18" charset="0"/>
              </a:rPr>
              <a:t>In general, the distinction made between Procurement and Purchasing can be somewhat subjective and certainly situational. Companies tend to lump these functions into ‘Purchasing’</a:t>
            </a:r>
          </a:p>
          <a:p>
            <a:endParaRPr lang="en-US" sz="2800" dirty="0">
              <a:effectLst/>
              <a:ea typeface="Times New Roman" panose="02020603050405020304" pitchFamily="18" charset="0"/>
              <a:cs typeface="Times New Roman" panose="02020603050405020304" pitchFamily="18" charset="0"/>
            </a:endParaRPr>
          </a:p>
          <a:p>
            <a:r>
              <a:rPr lang="en-US" sz="2800" dirty="0">
                <a:effectLst/>
                <a:ea typeface="Times New Roman" panose="02020603050405020304" pitchFamily="18" charset="0"/>
                <a:cs typeface="Times New Roman" panose="02020603050405020304" pitchFamily="18" charset="0"/>
              </a:rPr>
              <a:t>Procurement as being indicative of more strategic planning and longer-term activities.  </a:t>
            </a:r>
            <a:endParaRPr lang="en-US" sz="2800" dirty="0"/>
          </a:p>
          <a:p>
            <a:endParaRPr lang="en-US" sz="2800" dirty="0">
              <a:effectLst/>
              <a:ea typeface="Times New Roman" panose="02020603050405020304" pitchFamily="18" charset="0"/>
              <a:cs typeface="Times New Roman" panose="02020603050405020304" pitchFamily="18" charset="0"/>
            </a:endParaRPr>
          </a:p>
          <a:p>
            <a:r>
              <a:rPr lang="en-US" sz="2800" dirty="0">
                <a:effectLst/>
                <a:ea typeface="Times New Roman" panose="02020603050405020304" pitchFamily="18" charset="0"/>
                <a:cs typeface="Times New Roman" panose="02020603050405020304" pitchFamily="18" charset="0"/>
              </a:rPr>
              <a:t>In smaller companies.  -  Whoever works in Procurement, or Purchasing, must do anything and everything necessary to get the job done. </a:t>
            </a:r>
          </a:p>
          <a:p>
            <a:endParaRPr lang="en-US" sz="2800" dirty="0">
              <a:effectLst/>
              <a:ea typeface="Times New Roman" panose="02020603050405020304" pitchFamily="18" charset="0"/>
              <a:cs typeface="Times New Roman" panose="02020603050405020304" pitchFamily="18" charset="0"/>
            </a:endParaRPr>
          </a:p>
        </p:txBody>
      </p:sp>
      <p:sp>
        <p:nvSpPr>
          <p:cNvPr id="3" name="Slide Number Placeholder 2">
            <a:extLst>
              <a:ext uri="{FF2B5EF4-FFF2-40B4-BE49-F238E27FC236}">
                <a16:creationId xmlns:a16="http://schemas.microsoft.com/office/drawing/2014/main" id="{B5674746-0F4D-428E-B881-0325D03F5BD3}"/>
              </a:ext>
            </a:extLst>
          </p:cNvPr>
          <p:cNvSpPr>
            <a:spLocks noGrp="1"/>
          </p:cNvSpPr>
          <p:nvPr>
            <p:ph type="sldNum" sz="quarter" idx="12"/>
          </p:nvPr>
        </p:nvSpPr>
        <p:spPr/>
        <p:txBody>
          <a:bodyPr/>
          <a:lstStyle/>
          <a:p>
            <a:fld id="{A31BB14E-029A-41E5-9D7B-66569472C9C7}" type="slidenum">
              <a:rPr lang="en-US" smtClean="0"/>
              <a:t>17</a:t>
            </a:fld>
            <a:endParaRPr lang="en-US" dirty="0"/>
          </a:p>
        </p:txBody>
      </p:sp>
      <p:sp>
        <p:nvSpPr>
          <p:cNvPr id="4" name="Title 3">
            <a:extLst>
              <a:ext uri="{FF2B5EF4-FFF2-40B4-BE49-F238E27FC236}">
                <a16:creationId xmlns:a16="http://schemas.microsoft.com/office/drawing/2014/main" id="{9749F66D-D7CC-447C-BE59-14E57F090F67}"/>
              </a:ext>
            </a:extLst>
          </p:cNvPr>
          <p:cNvSpPr>
            <a:spLocks noGrp="1"/>
          </p:cNvSpPr>
          <p:nvPr>
            <p:ph type="title"/>
          </p:nvPr>
        </p:nvSpPr>
        <p:spPr/>
        <p:txBody>
          <a:bodyPr/>
          <a:lstStyle/>
          <a:p>
            <a:r>
              <a:rPr lang="en-US" dirty="0"/>
              <a:t>Summary</a:t>
            </a:r>
          </a:p>
        </p:txBody>
      </p:sp>
    </p:spTree>
    <p:extLst>
      <p:ext uri="{BB962C8B-B14F-4D97-AF65-F5344CB8AC3E}">
        <p14:creationId xmlns:p14="http://schemas.microsoft.com/office/powerpoint/2010/main" val="11089791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3116626-AA54-4DD5-BEA4-8C7EC2763415}"/>
              </a:ext>
            </a:extLst>
          </p:cNvPr>
          <p:cNvSpPr>
            <a:spLocks noGrp="1"/>
          </p:cNvSpPr>
          <p:nvPr>
            <p:ph idx="1"/>
          </p:nvPr>
        </p:nvSpPr>
        <p:spPr>
          <a:xfrm>
            <a:off x="457200" y="1481328"/>
            <a:ext cx="8229600" cy="4690871"/>
          </a:xfrm>
        </p:spPr>
        <p:txBody>
          <a:bodyPr/>
          <a:lstStyle/>
          <a:p>
            <a:endParaRPr lang="en-US" dirty="0"/>
          </a:p>
          <a:p>
            <a:r>
              <a:rPr lang="en-US" sz="2800" dirty="0">
                <a:effectLst/>
                <a:ea typeface="Times New Roman" panose="02020603050405020304" pitchFamily="18" charset="0"/>
                <a:cs typeface="Times New Roman" panose="02020603050405020304" pitchFamily="18" charset="0"/>
              </a:rPr>
              <a:t>Must deal with growin</a:t>
            </a:r>
            <a:r>
              <a:rPr lang="en-US" sz="2800" dirty="0">
                <a:ea typeface="Times New Roman" panose="02020603050405020304" pitchFamily="18" charset="0"/>
                <a:cs typeface="Times New Roman" panose="02020603050405020304" pitchFamily="18" charset="0"/>
              </a:rPr>
              <a:t>g challenges to meet Supply Chain </a:t>
            </a:r>
            <a:r>
              <a:rPr lang="en-US" sz="2800" dirty="0">
                <a:cs typeface="Times New Roman" panose="02020603050405020304" pitchFamily="18" charset="0"/>
              </a:rPr>
              <a:t>requirements</a:t>
            </a:r>
          </a:p>
          <a:p>
            <a:endParaRPr lang="en-US" sz="2800" dirty="0">
              <a:cs typeface="Times New Roman" panose="02020603050405020304" pitchFamily="18" charset="0"/>
            </a:endParaRPr>
          </a:p>
          <a:p>
            <a:pPr lvl="1"/>
            <a:r>
              <a:rPr lang="en-US" dirty="0">
                <a:cs typeface="Times New Roman" panose="02020603050405020304" pitchFamily="18" charset="0"/>
              </a:rPr>
              <a:t>Deal with the changes quickly</a:t>
            </a:r>
          </a:p>
          <a:p>
            <a:pPr lvl="1"/>
            <a:endParaRPr lang="en-US" dirty="0">
              <a:cs typeface="Times New Roman" panose="02020603050405020304" pitchFamily="18" charset="0"/>
            </a:endParaRPr>
          </a:p>
          <a:p>
            <a:pPr lvl="1"/>
            <a:r>
              <a:rPr lang="en-US" dirty="0">
                <a:cs typeface="Times New Roman" panose="02020603050405020304" pitchFamily="18" charset="0"/>
              </a:rPr>
              <a:t>Strategically – when not putting out ‘fires’</a:t>
            </a:r>
          </a:p>
          <a:p>
            <a:pPr lvl="1"/>
            <a:endParaRPr lang="en-US" dirty="0">
              <a:cs typeface="Times New Roman" panose="02020603050405020304" pitchFamily="18" charset="0"/>
            </a:endParaRPr>
          </a:p>
          <a:p>
            <a:pPr lvl="1"/>
            <a:r>
              <a:rPr lang="en-US" dirty="0">
                <a:cs typeface="Times New Roman" panose="02020603050405020304" pitchFamily="18" charset="0"/>
              </a:rPr>
              <a:t>Control costs and quality</a:t>
            </a:r>
          </a:p>
          <a:p>
            <a:pPr marL="393192" lvl="1" indent="0">
              <a:buNone/>
            </a:pPr>
            <a:endParaRPr lang="en-US" dirty="0"/>
          </a:p>
        </p:txBody>
      </p:sp>
      <p:sp>
        <p:nvSpPr>
          <p:cNvPr id="3" name="Slide Number Placeholder 2">
            <a:extLst>
              <a:ext uri="{FF2B5EF4-FFF2-40B4-BE49-F238E27FC236}">
                <a16:creationId xmlns:a16="http://schemas.microsoft.com/office/drawing/2014/main" id="{B5674746-0F4D-428E-B881-0325D03F5BD3}"/>
              </a:ext>
            </a:extLst>
          </p:cNvPr>
          <p:cNvSpPr>
            <a:spLocks noGrp="1"/>
          </p:cNvSpPr>
          <p:nvPr>
            <p:ph type="sldNum" sz="quarter" idx="12"/>
          </p:nvPr>
        </p:nvSpPr>
        <p:spPr/>
        <p:txBody>
          <a:bodyPr/>
          <a:lstStyle/>
          <a:p>
            <a:fld id="{A31BB14E-029A-41E5-9D7B-66569472C9C7}" type="slidenum">
              <a:rPr lang="en-US" smtClean="0"/>
              <a:t>18</a:t>
            </a:fld>
            <a:endParaRPr lang="en-US" dirty="0"/>
          </a:p>
        </p:txBody>
      </p:sp>
      <p:sp>
        <p:nvSpPr>
          <p:cNvPr id="4" name="Title 3">
            <a:extLst>
              <a:ext uri="{FF2B5EF4-FFF2-40B4-BE49-F238E27FC236}">
                <a16:creationId xmlns:a16="http://schemas.microsoft.com/office/drawing/2014/main" id="{9749F66D-D7CC-447C-BE59-14E57F090F67}"/>
              </a:ext>
            </a:extLst>
          </p:cNvPr>
          <p:cNvSpPr>
            <a:spLocks noGrp="1"/>
          </p:cNvSpPr>
          <p:nvPr>
            <p:ph type="title"/>
          </p:nvPr>
        </p:nvSpPr>
        <p:spPr/>
        <p:txBody>
          <a:bodyPr/>
          <a:lstStyle/>
          <a:p>
            <a:r>
              <a:rPr lang="en-US" dirty="0"/>
              <a:t>Summary</a:t>
            </a:r>
          </a:p>
        </p:txBody>
      </p:sp>
    </p:spTree>
    <p:extLst>
      <p:ext uri="{BB962C8B-B14F-4D97-AF65-F5344CB8AC3E}">
        <p14:creationId xmlns:p14="http://schemas.microsoft.com/office/powerpoint/2010/main" val="7716798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49B423A-8999-48D1-BD48-C855652C3D3E}"/>
              </a:ext>
            </a:extLst>
          </p:cNvPr>
          <p:cNvSpPr>
            <a:spLocks noGrp="1"/>
          </p:cNvSpPr>
          <p:nvPr>
            <p:ph idx="1"/>
          </p:nvPr>
        </p:nvSpPr>
        <p:spPr>
          <a:xfrm>
            <a:off x="457200" y="990600"/>
            <a:ext cx="8229600" cy="4525963"/>
          </a:xfrm>
        </p:spPr>
        <p:txBody>
          <a:bodyPr anchor="ctr">
            <a:normAutofit/>
          </a:bodyPr>
          <a:lstStyle/>
          <a:p>
            <a:pPr marL="2286000" lvl="1" indent="0">
              <a:buNone/>
            </a:pPr>
            <a:r>
              <a:rPr lang="en-US" sz="5000" dirty="0"/>
              <a:t>Questions?</a:t>
            </a:r>
          </a:p>
        </p:txBody>
      </p:sp>
      <p:sp>
        <p:nvSpPr>
          <p:cNvPr id="3" name="Slide Number Placeholder 2">
            <a:extLst>
              <a:ext uri="{FF2B5EF4-FFF2-40B4-BE49-F238E27FC236}">
                <a16:creationId xmlns:a16="http://schemas.microsoft.com/office/drawing/2014/main" id="{4C27736E-83E2-4E8F-9B02-3341A75E2716}"/>
              </a:ext>
            </a:extLst>
          </p:cNvPr>
          <p:cNvSpPr>
            <a:spLocks noGrp="1"/>
          </p:cNvSpPr>
          <p:nvPr>
            <p:ph type="sldNum" sz="quarter" idx="12"/>
          </p:nvPr>
        </p:nvSpPr>
        <p:spPr/>
        <p:txBody>
          <a:bodyPr/>
          <a:lstStyle/>
          <a:p>
            <a:fld id="{A31BB14E-029A-41E5-9D7B-66569472C9C7}" type="slidenum">
              <a:rPr lang="en-US" smtClean="0"/>
              <a:t>19</a:t>
            </a:fld>
            <a:endParaRPr lang="en-US" dirty="0"/>
          </a:p>
        </p:txBody>
      </p:sp>
    </p:spTree>
    <p:extLst>
      <p:ext uri="{BB962C8B-B14F-4D97-AF65-F5344CB8AC3E}">
        <p14:creationId xmlns:p14="http://schemas.microsoft.com/office/powerpoint/2010/main" val="27280432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E688DA3-12FE-4540-B73F-9E20B37787E1}"/>
              </a:ext>
            </a:extLst>
          </p:cNvPr>
          <p:cNvSpPr>
            <a:spLocks noGrp="1"/>
          </p:cNvSpPr>
          <p:nvPr>
            <p:ph idx="1"/>
          </p:nvPr>
        </p:nvSpPr>
        <p:spPr/>
        <p:txBody>
          <a:bodyPr/>
          <a:lstStyle/>
          <a:p>
            <a:endParaRPr lang="en-US" dirty="0"/>
          </a:p>
          <a:p>
            <a:endParaRPr lang="en-US" dirty="0"/>
          </a:p>
          <a:p>
            <a:r>
              <a:rPr lang="en-US" dirty="0"/>
              <a:t>This presentation will be made available on the Northern New England ASCM web site and will be shared with Minute Man ASCM web site latter this week</a:t>
            </a:r>
          </a:p>
        </p:txBody>
      </p:sp>
      <p:sp>
        <p:nvSpPr>
          <p:cNvPr id="3" name="Slide Number Placeholder 2">
            <a:extLst>
              <a:ext uri="{FF2B5EF4-FFF2-40B4-BE49-F238E27FC236}">
                <a16:creationId xmlns:a16="http://schemas.microsoft.com/office/drawing/2014/main" id="{1F5976A1-1335-4C3D-AED2-B79355767F8B}"/>
              </a:ext>
            </a:extLst>
          </p:cNvPr>
          <p:cNvSpPr>
            <a:spLocks noGrp="1"/>
          </p:cNvSpPr>
          <p:nvPr>
            <p:ph type="sldNum" sz="quarter" idx="12"/>
          </p:nvPr>
        </p:nvSpPr>
        <p:spPr/>
        <p:txBody>
          <a:bodyPr/>
          <a:lstStyle/>
          <a:p>
            <a:fld id="{A31BB14E-029A-41E5-9D7B-66569472C9C7}" type="slidenum">
              <a:rPr lang="en-US" smtClean="0"/>
              <a:t>20</a:t>
            </a:fld>
            <a:endParaRPr lang="en-US" dirty="0"/>
          </a:p>
        </p:txBody>
      </p:sp>
      <p:sp>
        <p:nvSpPr>
          <p:cNvPr id="4" name="Title 3">
            <a:extLst>
              <a:ext uri="{FF2B5EF4-FFF2-40B4-BE49-F238E27FC236}">
                <a16:creationId xmlns:a16="http://schemas.microsoft.com/office/drawing/2014/main" id="{FF2CDA21-E428-42B1-A1CB-7DEFDEB799FC}"/>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29342778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631D3DB-BDDE-4342-A6E8-A1426EECFA11}"/>
              </a:ext>
            </a:extLst>
          </p:cNvPr>
          <p:cNvSpPr>
            <a:spLocks noGrp="1"/>
          </p:cNvSpPr>
          <p:nvPr>
            <p:ph idx="1"/>
          </p:nvPr>
        </p:nvSpPr>
        <p:spPr/>
        <p:txBody>
          <a:bodyPr/>
          <a:lstStyle/>
          <a:p>
            <a:r>
              <a:rPr lang="en-US" dirty="0"/>
              <a:t>I can be reached via</a:t>
            </a:r>
          </a:p>
          <a:p>
            <a:endParaRPr lang="en-US" dirty="0">
              <a:hlinkClick r:id="rId2"/>
            </a:endParaRPr>
          </a:p>
          <a:p>
            <a:r>
              <a:rPr lang="en-US" dirty="0">
                <a:hlinkClick r:id="rId2"/>
              </a:rPr>
              <a:t>president@northernnewengland.ascm.org</a:t>
            </a:r>
            <a:endParaRPr lang="en-US" dirty="0"/>
          </a:p>
          <a:p>
            <a:endParaRPr lang="en-US" dirty="0"/>
          </a:p>
          <a:p>
            <a:pPr marL="3090863" indent="0">
              <a:buNone/>
            </a:pPr>
            <a:r>
              <a:rPr lang="en-US" dirty="0"/>
              <a:t>   Or</a:t>
            </a:r>
          </a:p>
          <a:p>
            <a:endParaRPr lang="en-US" dirty="0"/>
          </a:p>
          <a:p>
            <a:r>
              <a:rPr lang="en-US" dirty="0">
                <a:hlinkClick r:id="rId3"/>
              </a:rPr>
              <a:t>pfmoriarty@myfairpoint.net</a:t>
            </a:r>
            <a:endParaRPr lang="en-US" dirty="0"/>
          </a:p>
          <a:p>
            <a:endParaRPr lang="en-US" dirty="0"/>
          </a:p>
          <a:p>
            <a:r>
              <a:rPr lang="en-US" dirty="0"/>
              <a:t>phone# 603-616-1624</a:t>
            </a:r>
          </a:p>
        </p:txBody>
      </p:sp>
      <p:sp>
        <p:nvSpPr>
          <p:cNvPr id="3" name="Slide Number Placeholder 2">
            <a:extLst>
              <a:ext uri="{FF2B5EF4-FFF2-40B4-BE49-F238E27FC236}">
                <a16:creationId xmlns:a16="http://schemas.microsoft.com/office/drawing/2014/main" id="{00749EBF-CBB6-4030-A790-D9DD17DDCF0E}"/>
              </a:ext>
            </a:extLst>
          </p:cNvPr>
          <p:cNvSpPr>
            <a:spLocks noGrp="1"/>
          </p:cNvSpPr>
          <p:nvPr>
            <p:ph type="sldNum" sz="quarter" idx="12"/>
          </p:nvPr>
        </p:nvSpPr>
        <p:spPr/>
        <p:txBody>
          <a:bodyPr/>
          <a:lstStyle/>
          <a:p>
            <a:fld id="{A31BB14E-029A-41E5-9D7B-66569472C9C7}" type="slidenum">
              <a:rPr lang="en-US" smtClean="0"/>
              <a:t>21</a:t>
            </a:fld>
            <a:endParaRPr lang="en-US" dirty="0"/>
          </a:p>
        </p:txBody>
      </p:sp>
      <p:sp>
        <p:nvSpPr>
          <p:cNvPr id="4" name="Title 3">
            <a:extLst>
              <a:ext uri="{FF2B5EF4-FFF2-40B4-BE49-F238E27FC236}">
                <a16:creationId xmlns:a16="http://schemas.microsoft.com/office/drawing/2014/main" id="{67E66CAD-CDCF-418A-A6BB-CD9DD6EED347}"/>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47773462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6829</TotalTime>
  <Words>755</Words>
  <Application>Microsoft Office PowerPoint</Application>
  <PresentationFormat>On-screen Show (4:3)</PresentationFormat>
  <Paragraphs>179</Paragraphs>
  <Slides>21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Arial</vt:lpstr>
      <vt:lpstr>Calibri</vt:lpstr>
      <vt:lpstr>Courier New</vt:lpstr>
      <vt:lpstr>Lucida Sans Unicode</vt:lpstr>
      <vt:lpstr>Verdana</vt:lpstr>
      <vt:lpstr>Wingdings</vt:lpstr>
      <vt:lpstr>Wingdings 2</vt:lpstr>
      <vt:lpstr>Wingdings 3</vt:lpstr>
      <vt:lpstr>Concourse</vt:lpstr>
      <vt:lpstr>Procurement’s Critical Role in Supply Chain Management</vt:lpstr>
      <vt:lpstr>Introductions</vt:lpstr>
      <vt:lpstr>PowerPoint Presentation</vt:lpstr>
      <vt:lpstr>PowerPoint Presentation</vt:lpstr>
      <vt:lpstr>Definitions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Summary</vt:lpstr>
      <vt:lpstr>Summary</vt:lpstr>
      <vt:lpstr>PowerPoint Presentation</vt:lpstr>
      <vt:lpstr>PowerPoint Presentation</vt:lpstr>
      <vt:lpstr>PowerPoint Presentation</vt:lpstr>
    </vt:vector>
  </TitlesOfParts>
  <Company>SUNY Campus Agreement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Project Management and the Sales Process</dc:title>
  <dc:creator>Paul Moriarty</dc:creator>
  <cp:lastModifiedBy>Paul Moriarty</cp:lastModifiedBy>
  <cp:revision>445</cp:revision>
  <cp:lastPrinted>2017-07-17T23:57:48Z</cp:lastPrinted>
  <dcterms:created xsi:type="dcterms:W3CDTF">2017-06-14T01:09:55Z</dcterms:created>
  <dcterms:modified xsi:type="dcterms:W3CDTF">2021-09-28T00:51:33Z</dcterms:modified>
</cp:coreProperties>
</file>